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00" r:id="rId2"/>
  </p:sldMasterIdLst>
  <p:notesMasterIdLst>
    <p:notesMasterId r:id="rId42"/>
  </p:notesMasterIdLst>
  <p:handoutMasterIdLst>
    <p:handoutMasterId r:id="rId43"/>
  </p:handoutMasterIdLst>
  <p:sldIdLst>
    <p:sldId id="700" r:id="rId3"/>
    <p:sldId id="703" r:id="rId4"/>
    <p:sldId id="792" r:id="rId5"/>
    <p:sldId id="791" r:id="rId6"/>
    <p:sldId id="794" r:id="rId7"/>
    <p:sldId id="795" r:id="rId8"/>
    <p:sldId id="804" r:id="rId9"/>
    <p:sldId id="805" r:id="rId10"/>
    <p:sldId id="806" r:id="rId11"/>
    <p:sldId id="754" r:id="rId12"/>
    <p:sldId id="807" r:id="rId13"/>
    <p:sldId id="808" r:id="rId14"/>
    <p:sldId id="810" r:id="rId15"/>
    <p:sldId id="796" r:id="rId16"/>
    <p:sldId id="809" r:id="rId17"/>
    <p:sldId id="815" r:id="rId18"/>
    <p:sldId id="816" r:id="rId19"/>
    <p:sldId id="817" r:id="rId20"/>
    <p:sldId id="818" r:id="rId21"/>
    <p:sldId id="819" r:id="rId22"/>
    <p:sldId id="820" r:id="rId23"/>
    <p:sldId id="821" r:id="rId24"/>
    <p:sldId id="822" r:id="rId25"/>
    <p:sldId id="824" r:id="rId26"/>
    <p:sldId id="825" r:id="rId27"/>
    <p:sldId id="826" r:id="rId28"/>
    <p:sldId id="714" r:id="rId29"/>
    <p:sldId id="827" r:id="rId30"/>
    <p:sldId id="832" r:id="rId31"/>
    <p:sldId id="833" r:id="rId32"/>
    <p:sldId id="834" r:id="rId33"/>
    <p:sldId id="704" r:id="rId34"/>
    <p:sldId id="675" r:id="rId35"/>
    <p:sldId id="705" r:id="rId36"/>
    <p:sldId id="677" r:id="rId37"/>
    <p:sldId id="678" r:id="rId38"/>
    <p:sldId id="668" r:id="rId39"/>
    <p:sldId id="835" r:id="rId40"/>
    <p:sldId id="701" r:id="rId41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orient="horz" pos="890">
          <p15:clr>
            <a:srgbClr val="A4A3A4"/>
          </p15:clr>
        </p15:guide>
        <p15:guide id="3" pos="5602">
          <p15:clr>
            <a:srgbClr val="A4A3A4"/>
          </p15:clr>
        </p15:guide>
        <p15:guide id="4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21B"/>
    <a:srgbClr val="003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5332" autoAdjust="0"/>
  </p:normalViewPr>
  <p:slideViewPr>
    <p:cSldViewPr>
      <p:cViewPr varScale="1">
        <p:scale>
          <a:sx n="83" d="100"/>
          <a:sy n="83" d="100"/>
        </p:scale>
        <p:origin x="1253" y="82"/>
      </p:cViewPr>
      <p:guideLst>
        <p:guide orient="horz" pos="3838"/>
        <p:guide orient="horz" pos="890"/>
        <p:guide pos="5602"/>
        <p:guide pos="204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-345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F027-379E-4D32-9199-1B8938F68AAE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3FB82-2445-4031-8D77-475052559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24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E7989-31F3-4EB9-8547-909D99F43AE5}" type="datetimeFigureOut">
              <a:rPr lang="en-ZA" smtClean="0"/>
              <a:t>2021/05/27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2897E-B052-44CE-92A6-D4B2AB10F3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560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7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831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83201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1479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770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78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93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03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17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93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36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4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08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86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chemeClr val="tx2"/>
                </a:solidFill>
                <a:latin typeface="Century Gothic" pitchFamily="34" charset="0"/>
              </a:rPr>
              <a:t>Tel:</a:t>
            </a:r>
            <a:endParaRPr lang="en-GB" sz="11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chemeClr val="tx2"/>
                </a:solidFill>
                <a:latin typeface="Century Gothic" pitchFamily="34" charset="0"/>
              </a:rPr>
              <a:t>Fax:</a:t>
            </a:r>
            <a:endParaRPr lang="en-GB" sz="11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chemeClr val="tx2"/>
                </a:solidFill>
                <a:latin typeface="Century Gothic" pitchFamily="34" charset="0"/>
              </a:rPr>
              <a:t>www.elsenburg.com</a:t>
            </a:r>
            <a:endParaRPr lang="en-GB" sz="11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6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 smtClean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  <a:endParaRPr lang="en-US" sz="3200" b="0" cap="none" baseline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6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130A69-40BB-4BC6-973A-05D731B355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13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Agriculture\WCG - Logo - Agriculture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9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85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06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2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74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8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75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12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93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772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31324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80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10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06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Agriculture\WCG - Logo - Agriculture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06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71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87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30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66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236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234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65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73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08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Tel: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Fax: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Name.Surname@elsenburg.com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rgbClr val="003399"/>
                </a:solidFill>
              </a:rPr>
              <a:t>www.elsenburg.com</a:t>
            </a:r>
            <a:endParaRPr lang="en-GB" sz="1100" b="1" dirty="0">
              <a:solidFill>
                <a:srgbClr val="00339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1" y="1926794"/>
            <a:ext cx="2407682" cy="6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7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prstClr val="white"/>
                </a:solidFill>
                <a:cs typeface="Century Gothic"/>
              </a:rPr>
              <a:t>Thank you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9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5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3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70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83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80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9" Type="http://schemas.openxmlformats.org/officeDocument/2006/relationships/image" Target="../media/image4.png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7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6.xml"/><Relationship Id="rId37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Relationship Id="rId30" Type="http://schemas.openxmlformats.org/officeDocument/2006/relationships/tags" Target="../tags/tag4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vmlDrawing" Target="../drawings/vmlDrawing2.vml"/><Relationship Id="rId21" Type="http://schemas.openxmlformats.org/officeDocument/2006/relationships/slideLayout" Target="../slideLayouts/slideLayout46.xml"/><Relationship Id="rId34" Type="http://schemas.openxmlformats.org/officeDocument/2006/relationships/oleObject" Target="../embeddings/oleObject2.bin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2.xml"/><Relationship Id="rId33" Type="http://schemas.openxmlformats.org/officeDocument/2006/relationships/tags" Target="../tags/tag56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ags" Target="../tags/tag5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tags" Target="../tags/tag55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tags" Target="../tags/tag51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tags" Target="../tags/tag5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92474096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6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 smtClean="0">
                <a:solidFill>
                  <a:schemeClr val="accent3"/>
                </a:solidFill>
              </a:rPr>
              <a:t>© Western Cape Government 2012  |</a:t>
            </a:r>
            <a:endParaRPr lang="en-GB" sz="800" dirty="0">
              <a:solidFill>
                <a:schemeClr val="accent3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3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8" r:id="rId3"/>
    <p:sldLayoutId id="2147483686" r:id="rId4"/>
    <p:sldLayoutId id="2147483674" r:id="rId5"/>
    <p:sldLayoutId id="2147483689" r:id="rId6"/>
    <p:sldLayoutId id="2147483685" r:id="rId7"/>
    <p:sldLayoutId id="2147483679" r:id="rId8"/>
    <p:sldLayoutId id="2147483690" r:id="rId9"/>
    <p:sldLayoutId id="2147483684" r:id="rId10"/>
    <p:sldLayoutId id="2147483680" r:id="rId11"/>
    <p:sldLayoutId id="2147483691" r:id="rId12"/>
    <p:sldLayoutId id="2147483683" r:id="rId13"/>
    <p:sldLayoutId id="214748368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682" r:id="rId23"/>
    <p:sldLayoutId id="2147483670" r:id="rId24"/>
    <p:sldLayoutId id="2147483764" r:id="rId2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9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27482227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7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smtClean="0">
                <a:solidFill>
                  <a:srgbClr val="998F86"/>
                </a:solidFill>
              </a:rPr>
              <a:t>Climate Change and Risk Management - Canola Information Day 2021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 smtClean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5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2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agri.org.za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senburg.com/" TargetMode="External"/><Relationship Id="rId2" Type="http://schemas.openxmlformats.org/officeDocument/2006/relationships/hyperlink" Target="http://www.greenagri.org.za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Flowchart: Manual Input 5"/>
          <p:cNvSpPr/>
          <p:nvPr/>
        </p:nvSpPr>
        <p:spPr>
          <a:xfrm rot="16200000">
            <a:off x="3494317" y="-315686"/>
            <a:ext cx="6858001" cy="748937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75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75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75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753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tx1">
                  <a:lumMod val="95000"/>
                  <a:lumOff val="5000"/>
                  <a:alpha val="46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D7A6B63-06B1-493A-ABFD-1C9BFBC45E82}"/>
              </a:ext>
            </a:extLst>
          </p:cNvPr>
          <p:cNvSpPr/>
          <p:nvPr/>
        </p:nvSpPr>
        <p:spPr>
          <a:xfrm rot="5400000">
            <a:off x="-426949" y="418487"/>
            <a:ext cx="6865237" cy="6028267"/>
          </a:xfrm>
          <a:custGeom>
            <a:avLst/>
            <a:gdLst>
              <a:gd name="connsiteX0" fmla="*/ 0 w 6858001"/>
              <a:gd name="connsiteY0" fmla="*/ 7543801 h 7543801"/>
              <a:gd name="connsiteX1" fmla="*/ 0 w 6858001"/>
              <a:gd name="connsiteY1" fmla="*/ 2831189 h 7543801"/>
              <a:gd name="connsiteX2" fmla="*/ 2400268 w 6858001"/>
              <a:gd name="connsiteY2" fmla="*/ 1840286 h 7543801"/>
              <a:gd name="connsiteX3" fmla="*/ 2376191 w 6858001"/>
              <a:gd name="connsiteY3" fmla="*/ 1811104 h 7543801"/>
              <a:gd name="connsiteX4" fmla="*/ 2265217 w 6858001"/>
              <a:gd name="connsiteY4" fmla="*/ 1447802 h 7543801"/>
              <a:gd name="connsiteX5" fmla="*/ 2915004 w 6858001"/>
              <a:gd name="connsiteY5" fmla="*/ 798015 h 7543801"/>
              <a:gd name="connsiteX6" fmla="*/ 3551590 w 6858001"/>
              <a:gd name="connsiteY6" fmla="*/ 1316848 h 7543801"/>
              <a:gd name="connsiteX7" fmla="*/ 3556249 w 6858001"/>
              <a:gd name="connsiteY7" fmla="*/ 1363063 h 7543801"/>
              <a:gd name="connsiteX8" fmla="*/ 6858001 w 6858001"/>
              <a:gd name="connsiteY8" fmla="*/ 0 h 7543801"/>
              <a:gd name="connsiteX9" fmla="*/ 6858001 w 6858001"/>
              <a:gd name="connsiteY9" fmla="*/ 7543801 h 7543801"/>
              <a:gd name="connsiteX0" fmla="*/ 25400 w 6858001"/>
              <a:gd name="connsiteY0" fmla="*/ 5689601 h 7543801"/>
              <a:gd name="connsiteX1" fmla="*/ 0 w 6858001"/>
              <a:gd name="connsiteY1" fmla="*/ 2831189 h 7543801"/>
              <a:gd name="connsiteX2" fmla="*/ 2400268 w 6858001"/>
              <a:gd name="connsiteY2" fmla="*/ 1840286 h 7543801"/>
              <a:gd name="connsiteX3" fmla="*/ 2376191 w 6858001"/>
              <a:gd name="connsiteY3" fmla="*/ 1811104 h 7543801"/>
              <a:gd name="connsiteX4" fmla="*/ 2265217 w 6858001"/>
              <a:gd name="connsiteY4" fmla="*/ 1447802 h 7543801"/>
              <a:gd name="connsiteX5" fmla="*/ 2915004 w 6858001"/>
              <a:gd name="connsiteY5" fmla="*/ 798015 h 7543801"/>
              <a:gd name="connsiteX6" fmla="*/ 3551590 w 6858001"/>
              <a:gd name="connsiteY6" fmla="*/ 1316848 h 7543801"/>
              <a:gd name="connsiteX7" fmla="*/ 3556249 w 6858001"/>
              <a:gd name="connsiteY7" fmla="*/ 1363063 h 7543801"/>
              <a:gd name="connsiteX8" fmla="*/ 6858001 w 6858001"/>
              <a:gd name="connsiteY8" fmla="*/ 0 h 7543801"/>
              <a:gd name="connsiteX9" fmla="*/ 6858001 w 6858001"/>
              <a:gd name="connsiteY9" fmla="*/ 7543801 h 7543801"/>
              <a:gd name="connsiteX10" fmla="*/ 25400 w 6858001"/>
              <a:gd name="connsiteY10" fmla="*/ 5689601 h 7543801"/>
              <a:gd name="connsiteX0" fmla="*/ 8467 w 6858001"/>
              <a:gd name="connsiteY0" fmla="*/ 6028267 h 7543801"/>
              <a:gd name="connsiteX1" fmla="*/ 0 w 6858001"/>
              <a:gd name="connsiteY1" fmla="*/ 2831189 h 7543801"/>
              <a:gd name="connsiteX2" fmla="*/ 2400268 w 6858001"/>
              <a:gd name="connsiteY2" fmla="*/ 1840286 h 7543801"/>
              <a:gd name="connsiteX3" fmla="*/ 2376191 w 6858001"/>
              <a:gd name="connsiteY3" fmla="*/ 1811104 h 7543801"/>
              <a:gd name="connsiteX4" fmla="*/ 2265217 w 6858001"/>
              <a:gd name="connsiteY4" fmla="*/ 1447802 h 7543801"/>
              <a:gd name="connsiteX5" fmla="*/ 2915004 w 6858001"/>
              <a:gd name="connsiteY5" fmla="*/ 798015 h 7543801"/>
              <a:gd name="connsiteX6" fmla="*/ 3551590 w 6858001"/>
              <a:gd name="connsiteY6" fmla="*/ 1316848 h 7543801"/>
              <a:gd name="connsiteX7" fmla="*/ 3556249 w 6858001"/>
              <a:gd name="connsiteY7" fmla="*/ 1363063 h 7543801"/>
              <a:gd name="connsiteX8" fmla="*/ 6858001 w 6858001"/>
              <a:gd name="connsiteY8" fmla="*/ 0 h 7543801"/>
              <a:gd name="connsiteX9" fmla="*/ 6858001 w 6858001"/>
              <a:gd name="connsiteY9" fmla="*/ 7543801 h 7543801"/>
              <a:gd name="connsiteX10" fmla="*/ 8467 w 6858001"/>
              <a:gd name="connsiteY10" fmla="*/ 6028267 h 7543801"/>
              <a:gd name="connsiteX0" fmla="*/ 8467 w 6858001"/>
              <a:gd name="connsiteY0" fmla="*/ 6028267 h 6028267"/>
              <a:gd name="connsiteX1" fmla="*/ 0 w 6858001"/>
              <a:gd name="connsiteY1" fmla="*/ 2831189 h 6028267"/>
              <a:gd name="connsiteX2" fmla="*/ 2400268 w 6858001"/>
              <a:gd name="connsiteY2" fmla="*/ 1840286 h 6028267"/>
              <a:gd name="connsiteX3" fmla="*/ 2376191 w 6858001"/>
              <a:gd name="connsiteY3" fmla="*/ 1811104 h 6028267"/>
              <a:gd name="connsiteX4" fmla="*/ 2265217 w 6858001"/>
              <a:gd name="connsiteY4" fmla="*/ 1447802 h 6028267"/>
              <a:gd name="connsiteX5" fmla="*/ 2915004 w 6858001"/>
              <a:gd name="connsiteY5" fmla="*/ 798015 h 6028267"/>
              <a:gd name="connsiteX6" fmla="*/ 3551590 w 6858001"/>
              <a:gd name="connsiteY6" fmla="*/ 1316848 h 6028267"/>
              <a:gd name="connsiteX7" fmla="*/ 3556249 w 6858001"/>
              <a:gd name="connsiteY7" fmla="*/ 1363063 h 6028267"/>
              <a:gd name="connsiteX8" fmla="*/ 6858001 w 6858001"/>
              <a:gd name="connsiteY8" fmla="*/ 0 h 6028267"/>
              <a:gd name="connsiteX9" fmla="*/ 6798735 w 6858001"/>
              <a:gd name="connsiteY9" fmla="*/ 6002868 h 6028267"/>
              <a:gd name="connsiteX10" fmla="*/ 8467 w 6858001"/>
              <a:gd name="connsiteY10" fmla="*/ 6028267 h 6028267"/>
              <a:gd name="connsiteX0" fmla="*/ 8467 w 6865237"/>
              <a:gd name="connsiteY0" fmla="*/ 6028267 h 6028267"/>
              <a:gd name="connsiteX1" fmla="*/ 0 w 6865237"/>
              <a:gd name="connsiteY1" fmla="*/ 2831189 h 6028267"/>
              <a:gd name="connsiteX2" fmla="*/ 2400268 w 6865237"/>
              <a:gd name="connsiteY2" fmla="*/ 1840286 h 6028267"/>
              <a:gd name="connsiteX3" fmla="*/ 2376191 w 6865237"/>
              <a:gd name="connsiteY3" fmla="*/ 1811104 h 6028267"/>
              <a:gd name="connsiteX4" fmla="*/ 2265217 w 6865237"/>
              <a:gd name="connsiteY4" fmla="*/ 1447802 h 6028267"/>
              <a:gd name="connsiteX5" fmla="*/ 2915004 w 6865237"/>
              <a:gd name="connsiteY5" fmla="*/ 798015 h 6028267"/>
              <a:gd name="connsiteX6" fmla="*/ 3551590 w 6865237"/>
              <a:gd name="connsiteY6" fmla="*/ 1316848 h 6028267"/>
              <a:gd name="connsiteX7" fmla="*/ 3556249 w 6865237"/>
              <a:gd name="connsiteY7" fmla="*/ 1363063 h 6028267"/>
              <a:gd name="connsiteX8" fmla="*/ 6858001 w 6865237"/>
              <a:gd name="connsiteY8" fmla="*/ 0 h 6028267"/>
              <a:gd name="connsiteX9" fmla="*/ 6865237 w 6865237"/>
              <a:gd name="connsiteY9" fmla="*/ 6027806 h 6028267"/>
              <a:gd name="connsiteX10" fmla="*/ 8467 w 6865237"/>
              <a:gd name="connsiteY10" fmla="*/ 6028267 h 602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65237" h="6028267">
                <a:moveTo>
                  <a:pt x="8467" y="6028267"/>
                </a:moveTo>
                <a:cubicBezTo>
                  <a:pt x="5645" y="4962574"/>
                  <a:pt x="2822" y="3896882"/>
                  <a:pt x="0" y="2831189"/>
                </a:cubicBezTo>
                <a:lnTo>
                  <a:pt x="2400268" y="1840286"/>
                </a:lnTo>
                <a:lnTo>
                  <a:pt x="2376191" y="1811104"/>
                </a:lnTo>
                <a:cubicBezTo>
                  <a:pt x="2306128" y="1707397"/>
                  <a:pt x="2265217" y="1582377"/>
                  <a:pt x="2265217" y="1447802"/>
                </a:cubicBezTo>
                <a:cubicBezTo>
                  <a:pt x="2265217" y="1088935"/>
                  <a:pt x="2556137" y="798015"/>
                  <a:pt x="2915004" y="798015"/>
                </a:cubicBezTo>
                <a:cubicBezTo>
                  <a:pt x="3229013" y="798015"/>
                  <a:pt x="3490999" y="1020751"/>
                  <a:pt x="3551590" y="1316848"/>
                </a:cubicBezTo>
                <a:lnTo>
                  <a:pt x="3556249" y="1363063"/>
                </a:lnTo>
                <a:lnTo>
                  <a:pt x="6858001" y="0"/>
                </a:lnTo>
                <a:lnTo>
                  <a:pt x="6865237" y="6027806"/>
                </a:lnTo>
                <a:lnTo>
                  <a:pt x="8467" y="6028267"/>
                </a:lnTo>
                <a:close/>
              </a:path>
            </a:pathLst>
          </a:custGeom>
          <a:solidFill>
            <a:srgbClr val="01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2C439B-987E-443C-A402-B8353D85288C}"/>
              </a:ext>
            </a:extLst>
          </p:cNvPr>
          <p:cNvSpPr>
            <a:spLocks noChangeAspect="1"/>
          </p:cNvSpPr>
          <p:nvPr/>
        </p:nvSpPr>
        <p:spPr>
          <a:xfrm>
            <a:off x="4219133" y="2465243"/>
            <a:ext cx="755040" cy="814988"/>
          </a:xfrm>
          <a:custGeom>
            <a:avLst/>
            <a:gdLst>
              <a:gd name="connsiteX0" fmla="*/ 1557528 w 3810000"/>
              <a:gd name="connsiteY0" fmla="*/ 3715512 h 4112514"/>
              <a:gd name="connsiteX1" fmla="*/ 1723644 w 3810000"/>
              <a:gd name="connsiteY1" fmla="*/ 3962400 h 4112514"/>
              <a:gd name="connsiteX2" fmla="*/ 2086356 w 3810000"/>
              <a:gd name="connsiteY2" fmla="*/ 3962400 h 4112514"/>
              <a:gd name="connsiteX3" fmla="*/ 2251710 w 3810000"/>
              <a:gd name="connsiteY3" fmla="*/ 3715512 h 4112514"/>
              <a:gd name="connsiteX4" fmla="*/ 1491234 w 3810000"/>
              <a:gd name="connsiteY4" fmla="*/ 3361182 h 4112514"/>
              <a:gd name="connsiteX5" fmla="*/ 1491234 w 3810000"/>
              <a:gd name="connsiteY5" fmla="*/ 3563112 h 4112514"/>
              <a:gd name="connsiteX6" fmla="*/ 2319528 w 3810000"/>
              <a:gd name="connsiteY6" fmla="*/ 3563112 h 4112514"/>
              <a:gd name="connsiteX7" fmla="*/ 2318766 w 3810000"/>
              <a:gd name="connsiteY7" fmla="*/ 3361182 h 4112514"/>
              <a:gd name="connsiteX8" fmla="*/ 1009400 w 3810000"/>
              <a:gd name="connsiteY8" fmla="*/ 2708408 h 4112514"/>
              <a:gd name="connsiteX9" fmla="*/ 1061399 w 3810000"/>
              <a:gd name="connsiteY9" fmla="*/ 2734818 h 4112514"/>
              <a:gd name="connsiteX10" fmla="*/ 1053084 w 3810000"/>
              <a:gd name="connsiteY10" fmla="*/ 2842260 h 4112514"/>
              <a:gd name="connsiteX11" fmla="*/ 663702 w 3810000"/>
              <a:gd name="connsiteY11" fmla="*/ 3231642 h 4112514"/>
              <a:gd name="connsiteX12" fmla="*/ 655386 w 3810000"/>
              <a:gd name="connsiteY12" fmla="*/ 3239957 h 4112514"/>
              <a:gd name="connsiteX13" fmla="*/ 547944 w 3810000"/>
              <a:gd name="connsiteY13" fmla="*/ 3231642 h 4112514"/>
              <a:gd name="connsiteX14" fmla="*/ 556260 w 3810000"/>
              <a:gd name="connsiteY14" fmla="*/ 3124200 h 4112514"/>
              <a:gd name="connsiteX15" fmla="*/ 945642 w 3810000"/>
              <a:gd name="connsiteY15" fmla="*/ 2733294 h 4112514"/>
              <a:gd name="connsiteX16" fmla="*/ 945642 w 3810000"/>
              <a:gd name="connsiteY16" fmla="*/ 2734818 h 4112514"/>
              <a:gd name="connsiteX17" fmla="*/ 953957 w 3810000"/>
              <a:gd name="connsiteY17" fmla="*/ 2726503 h 4112514"/>
              <a:gd name="connsiteX18" fmla="*/ 1009400 w 3810000"/>
              <a:gd name="connsiteY18" fmla="*/ 2708408 h 4112514"/>
              <a:gd name="connsiteX19" fmla="*/ 2812359 w 3810000"/>
              <a:gd name="connsiteY19" fmla="*/ 2706884 h 4112514"/>
              <a:gd name="connsiteX20" fmla="*/ 2864358 w 3810000"/>
              <a:gd name="connsiteY20" fmla="*/ 2733294 h 4112514"/>
              <a:gd name="connsiteX21" fmla="*/ 3253740 w 3810000"/>
              <a:gd name="connsiteY21" fmla="*/ 3124200 h 4112514"/>
              <a:gd name="connsiteX22" fmla="*/ 3268856 w 3810000"/>
              <a:gd name="connsiteY22" fmla="*/ 3139526 h 4112514"/>
              <a:gd name="connsiteX23" fmla="*/ 3252873 w 3810000"/>
              <a:gd name="connsiteY23" fmla="*/ 3246101 h 4112514"/>
              <a:gd name="connsiteX24" fmla="*/ 3146298 w 3810000"/>
              <a:gd name="connsiteY24" fmla="*/ 3230118 h 4112514"/>
              <a:gd name="connsiteX25" fmla="*/ 2756916 w 3810000"/>
              <a:gd name="connsiteY25" fmla="*/ 2840736 h 4112514"/>
              <a:gd name="connsiteX26" fmla="*/ 2748600 w 3810000"/>
              <a:gd name="connsiteY26" fmla="*/ 2832420 h 4112514"/>
              <a:gd name="connsiteX27" fmla="*/ 2756916 w 3810000"/>
              <a:gd name="connsiteY27" fmla="*/ 2724978 h 4112514"/>
              <a:gd name="connsiteX28" fmla="*/ 2812359 w 3810000"/>
              <a:gd name="connsiteY28" fmla="*/ 2706884 h 4112514"/>
              <a:gd name="connsiteX29" fmla="*/ 3185160 w 3810000"/>
              <a:gd name="connsiteY29" fmla="*/ 1805940 h 4112514"/>
              <a:gd name="connsiteX30" fmla="*/ 3733800 w 3810000"/>
              <a:gd name="connsiteY30" fmla="*/ 1805940 h 4112514"/>
              <a:gd name="connsiteX31" fmla="*/ 3810000 w 3810000"/>
              <a:gd name="connsiteY31" fmla="*/ 1882140 h 4112514"/>
              <a:gd name="connsiteX32" fmla="*/ 3733800 w 3810000"/>
              <a:gd name="connsiteY32" fmla="*/ 1958340 h 4112514"/>
              <a:gd name="connsiteX33" fmla="*/ 3185160 w 3810000"/>
              <a:gd name="connsiteY33" fmla="*/ 1958340 h 4112514"/>
              <a:gd name="connsiteX34" fmla="*/ 3108960 w 3810000"/>
              <a:gd name="connsiteY34" fmla="*/ 1882140 h 4112514"/>
              <a:gd name="connsiteX35" fmla="*/ 3185160 w 3810000"/>
              <a:gd name="connsiteY35" fmla="*/ 1805940 h 4112514"/>
              <a:gd name="connsiteX36" fmla="*/ 76200 w 3810000"/>
              <a:gd name="connsiteY36" fmla="*/ 1805940 h 4112514"/>
              <a:gd name="connsiteX37" fmla="*/ 624840 w 3810000"/>
              <a:gd name="connsiteY37" fmla="*/ 1805940 h 4112514"/>
              <a:gd name="connsiteX38" fmla="*/ 701040 w 3810000"/>
              <a:gd name="connsiteY38" fmla="*/ 1882140 h 4112514"/>
              <a:gd name="connsiteX39" fmla="*/ 624840 w 3810000"/>
              <a:gd name="connsiteY39" fmla="*/ 1958340 h 4112514"/>
              <a:gd name="connsiteX40" fmla="*/ 76200 w 3810000"/>
              <a:gd name="connsiteY40" fmla="*/ 1958340 h 4112514"/>
              <a:gd name="connsiteX41" fmla="*/ 0 w 3810000"/>
              <a:gd name="connsiteY41" fmla="*/ 1882140 h 4112514"/>
              <a:gd name="connsiteX42" fmla="*/ 76200 w 3810000"/>
              <a:gd name="connsiteY42" fmla="*/ 1805940 h 4112514"/>
              <a:gd name="connsiteX43" fmla="*/ 1935480 w 3810000"/>
              <a:gd name="connsiteY43" fmla="*/ 1155954 h 4112514"/>
              <a:gd name="connsiteX44" fmla="*/ 2661666 w 3810000"/>
              <a:gd name="connsiteY44" fmla="*/ 1882140 h 4112514"/>
              <a:gd name="connsiteX45" fmla="*/ 2585466 w 3810000"/>
              <a:gd name="connsiteY45" fmla="*/ 1958340 h 4112514"/>
              <a:gd name="connsiteX46" fmla="*/ 2509266 w 3810000"/>
              <a:gd name="connsiteY46" fmla="*/ 1882140 h 4112514"/>
              <a:gd name="connsiteX47" fmla="*/ 1935480 w 3810000"/>
              <a:gd name="connsiteY47" fmla="*/ 1308354 h 4112514"/>
              <a:gd name="connsiteX48" fmla="*/ 1859280 w 3810000"/>
              <a:gd name="connsiteY48" fmla="*/ 1232154 h 4112514"/>
              <a:gd name="connsiteX49" fmla="*/ 1935480 w 3810000"/>
              <a:gd name="connsiteY49" fmla="*/ 1155954 h 4112514"/>
              <a:gd name="connsiteX50" fmla="*/ 1931889 w 3810000"/>
              <a:gd name="connsiteY50" fmla="*/ 987771 h 4112514"/>
              <a:gd name="connsiteX51" fmla="*/ 982980 w 3810000"/>
              <a:gd name="connsiteY51" fmla="*/ 1883664 h 4112514"/>
              <a:gd name="connsiteX52" fmla="*/ 1456944 w 3810000"/>
              <a:gd name="connsiteY52" fmla="*/ 2755392 h 4112514"/>
              <a:gd name="connsiteX53" fmla="*/ 1491234 w 3810000"/>
              <a:gd name="connsiteY53" fmla="*/ 2819400 h 4112514"/>
              <a:gd name="connsiteX54" fmla="*/ 1491234 w 3810000"/>
              <a:gd name="connsiteY54" fmla="*/ 3211068 h 4112514"/>
              <a:gd name="connsiteX55" fmla="*/ 2319528 w 3810000"/>
              <a:gd name="connsiteY55" fmla="*/ 3211068 h 4112514"/>
              <a:gd name="connsiteX56" fmla="*/ 2319528 w 3810000"/>
              <a:gd name="connsiteY56" fmla="*/ 2823972 h 4112514"/>
              <a:gd name="connsiteX57" fmla="*/ 2353818 w 3810000"/>
              <a:gd name="connsiteY57" fmla="*/ 2759964 h 4112514"/>
              <a:gd name="connsiteX58" fmla="*/ 2353818 w 3810000"/>
              <a:gd name="connsiteY58" fmla="*/ 2757678 h 4112514"/>
              <a:gd name="connsiteX59" fmla="*/ 2827782 w 3810000"/>
              <a:gd name="connsiteY59" fmla="*/ 1883664 h 4112514"/>
              <a:gd name="connsiteX60" fmla="*/ 1931889 w 3810000"/>
              <a:gd name="connsiteY60" fmla="*/ 987771 h 4112514"/>
              <a:gd name="connsiteX61" fmla="*/ 1905000 w 3810000"/>
              <a:gd name="connsiteY61" fmla="*/ 810768 h 4112514"/>
              <a:gd name="connsiteX62" fmla="*/ 2972562 w 3810000"/>
              <a:gd name="connsiteY62" fmla="*/ 1885950 h 4112514"/>
              <a:gd name="connsiteX63" fmla="*/ 2464308 w 3810000"/>
              <a:gd name="connsiteY63" fmla="*/ 2862072 h 4112514"/>
              <a:gd name="connsiteX64" fmla="*/ 2464308 w 3810000"/>
              <a:gd name="connsiteY64" fmla="*/ 3638550 h 4112514"/>
              <a:gd name="connsiteX65" fmla="*/ 2458974 w 3810000"/>
              <a:gd name="connsiteY65" fmla="*/ 3664458 h 4112514"/>
              <a:gd name="connsiteX66" fmla="*/ 2458974 w 3810000"/>
              <a:gd name="connsiteY66" fmla="*/ 3670554 h 4112514"/>
              <a:gd name="connsiteX67" fmla="*/ 2454402 w 3810000"/>
              <a:gd name="connsiteY67" fmla="*/ 3679698 h 4112514"/>
              <a:gd name="connsiteX68" fmla="*/ 2186178 w 3810000"/>
              <a:gd name="connsiteY68" fmla="*/ 4078986 h 4112514"/>
              <a:gd name="connsiteX69" fmla="*/ 2122932 w 3810000"/>
              <a:gd name="connsiteY69" fmla="*/ 4112514 h 4112514"/>
              <a:gd name="connsiteX70" fmla="*/ 1679448 w 3810000"/>
              <a:gd name="connsiteY70" fmla="*/ 4112514 h 4112514"/>
              <a:gd name="connsiteX71" fmla="*/ 1616202 w 3810000"/>
              <a:gd name="connsiteY71" fmla="*/ 4078986 h 4112514"/>
              <a:gd name="connsiteX72" fmla="*/ 1347978 w 3810000"/>
              <a:gd name="connsiteY72" fmla="*/ 3679698 h 4112514"/>
              <a:gd name="connsiteX73" fmla="*/ 1343406 w 3810000"/>
              <a:gd name="connsiteY73" fmla="*/ 3670554 h 4112514"/>
              <a:gd name="connsiteX74" fmla="*/ 1343406 w 3810000"/>
              <a:gd name="connsiteY74" fmla="*/ 3664458 h 4112514"/>
              <a:gd name="connsiteX75" fmla="*/ 1338072 w 3810000"/>
              <a:gd name="connsiteY75" fmla="*/ 3638550 h 4112514"/>
              <a:gd name="connsiteX76" fmla="*/ 1338072 w 3810000"/>
              <a:gd name="connsiteY76" fmla="*/ 2862072 h 4112514"/>
              <a:gd name="connsiteX77" fmla="*/ 829818 w 3810000"/>
              <a:gd name="connsiteY77" fmla="*/ 1885950 h 4112514"/>
              <a:gd name="connsiteX78" fmla="*/ 1905000 w 3810000"/>
              <a:gd name="connsiteY78" fmla="*/ 810768 h 4112514"/>
              <a:gd name="connsiteX79" fmla="*/ 608260 w 3810000"/>
              <a:gd name="connsiteY79" fmla="*/ 515305 h 4112514"/>
              <a:gd name="connsiteX80" fmla="*/ 663702 w 3810000"/>
              <a:gd name="connsiteY80" fmla="*/ 533400 h 4112514"/>
              <a:gd name="connsiteX81" fmla="*/ 1053085 w 3810000"/>
              <a:gd name="connsiteY81" fmla="*/ 922781 h 4112514"/>
              <a:gd name="connsiteX82" fmla="*/ 1053085 w 3810000"/>
              <a:gd name="connsiteY82" fmla="*/ 1021908 h 4112514"/>
              <a:gd name="connsiteX83" fmla="*/ 945643 w 3810000"/>
              <a:gd name="connsiteY83" fmla="*/ 1030224 h 4112514"/>
              <a:gd name="connsiteX84" fmla="*/ 556260 w 3810000"/>
              <a:gd name="connsiteY84" fmla="*/ 640842 h 4112514"/>
              <a:gd name="connsiteX85" fmla="*/ 556260 w 3810000"/>
              <a:gd name="connsiteY85" fmla="*/ 541715 h 4112514"/>
              <a:gd name="connsiteX86" fmla="*/ 608260 w 3810000"/>
              <a:gd name="connsiteY86" fmla="*/ 515305 h 4112514"/>
              <a:gd name="connsiteX87" fmla="*/ 3195862 w 3810000"/>
              <a:gd name="connsiteY87" fmla="*/ 515077 h 4112514"/>
              <a:gd name="connsiteX88" fmla="*/ 3245425 w 3810000"/>
              <a:gd name="connsiteY88" fmla="*/ 533400 h 4112514"/>
              <a:gd name="connsiteX89" fmla="*/ 3253740 w 3810000"/>
              <a:gd name="connsiteY89" fmla="*/ 640842 h 4112514"/>
              <a:gd name="connsiteX90" fmla="*/ 2864358 w 3810000"/>
              <a:gd name="connsiteY90" fmla="*/ 1030225 h 4112514"/>
              <a:gd name="connsiteX91" fmla="*/ 2810256 w 3810000"/>
              <a:gd name="connsiteY91" fmla="*/ 1052323 h 4112514"/>
              <a:gd name="connsiteX92" fmla="*/ 2811018 w 3810000"/>
              <a:gd name="connsiteY92" fmla="*/ 1053084 h 4112514"/>
              <a:gd name="connsiteX93" fmla="*/ 2756469 w 3810000"/>
              <a:gd name="connsiteY93" fmla="*/ 1030548 h 4112514"/>
              <a:gd name="connsiteX94" fmla="*/ 2756916 w 3810000"/>
              <a:gd name="connsiteY94" fmla="*/ 922782 h 4112514"/>
              <a:gd name="connsiteX95" fmla="*/ 3146298 w 3810000"/>
              <a:gd name="connsiteY95" fmla="*/ 533400 h 4112514"/>
              <a:gd name="connsiteX96" fmla="*/ 3195862 w 3810000"/>
              <a:gd name="connsiteY96" fmla="*/ 515077 h 4112514"/>
              <a:gd name="connsiteX97" fmla="*/ 1905000 w 3810000"/>
              <a:gd name="connsiteY97" fmla="*/ 0 h 4112514"/>
              <a:gd name="connsiteX98" fmla="*/ 1981200 w 3810000"/>
              <a:gd name="connsiteY98" fmla="*/ 76200 h 4112514"/>
              <a:gd name="connsiteX99" fmla="*/ 1981200 w 3810000"/>
              <a:gd name="connsiteY99" fmla="*/ 629412 h 4112514"/>
              <a:gd name="connsiteX100" fmla="*/ 1905000 w 3810000"/>
              <a:gd name="connsiteY100" fmla="*/ 705612 h 4112514"/>
              <a:gd name="connsiteX101" fmla="*/ 1902676 w 3810000"/>
              <a:gd name="connsiteY101" fmla="*/ 705574 h 4112514"/>
              <a:gd name="connsiteX102" fmla="*/ 1828800 w 3810000"/>
              <a:gd name="connsiteY102" fmla="*/ 627126 h 4112514"/>
              <a:gd name="connsiteX103" fmla="*/ 1828800 w 3810000"/>
              <a:gd name="connsiteY103" fmla="*/ 76200 h 4112514"/>
              <a:gd name="connsiteX104" fmla="*/ 1905000 w 3810000"/>
              <a:gd name="connsiteY104" fmla="*/ 0 h 411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810000" h="4112514">
                <a:moveTo>
                  <a:pt x="1557528" y="3715512"/>
                </a:moveTo>
                <a:lnTo>
                  <a:pt x="1723644" y="3962400"/>
                </a:lnTo>
                <a:lnTo>
                  <a:pt x="2086356" y="3962400"/>
                </a:lnTo>
                <a:lnTo>
                  <a:pt x="2251710" y="3715512"/>
                </a:lnTo>
                <a:close/>
                <a:moveTo>
                  <a:pt x="1491234" y="3361182"/>
                </a:moveTo>
                <a:lnTo>
                  <a:pt x="1491234" y="3563112"/>
                </a:lnTo>
                <a:lnTo>
                  <a:pt x="2319528" y="3563112"/>
                </a:lnTo>
                <a:lnTo>
                  <a:pt x="2318766" y="3361182"/>
                </a:lnTo>
                <a:close/>
                <a:moveTo>
                  <a:pt x="1009400" y="2708408"/>
                </a:moveTo>
                <a:cubicBezTo>
                  <a:pt x="1028843" y="2709913"/>
                  <a:pt x="1047712" y="2718835"/>
                  <a:pt x="1061399" y="2734818"/>
                </a:cubicBezTo>
                <a:cubicBezTo>
                  <a:pt x="1088774" y="2766784"/>
                  <a:pt x="1085050" y="2814885"/>
                  <a:pt x="1053084" y="2842260"/>
                </a:cubicBezTo>
                <a:lnTo>
                  <a:pt x="663702" y="3231642"/>
                </a:lnTo>
                <a:cubicBezTo>
                  <a:pt x="661149" y="3234623"/>
                  <a:pt x="658368" y="3237405"/>
                  <a:pt x="655386" y="3239957"/>
                </a:cubicBezTo>
                <a:cubicBezTo>
                  <a:pt x="623421" y="3267332"/>
                  <a:pt x="575319" y="3263608"/>
                  <a:pt x="547944" y="3231642"/>
                </a:cubicBezTo>
                <a:cubicBezTo>
                  <a:pt x="520570" y="3199676"/>
                  <a:pt x="524294" y="3151575"/>
                  <a:pt x="556260" y="3124200"/>
                </a:cubicBezTo>
                <a:lnTo>
                  <a:pt x="945642" y="2733294"/>
                </a:lnTo>
                <a:lnTo>
                  <a:pt x="945642" y="2734818"/>
                </a:lnTo>
                <a:cubicBezTo>
                  <a:pt x="948195" y="2731837"/>
                  <a:pt x="950976" y="2729055"/>
                  <a:pt x="953957" y="2726503"/>
                </a:cubicBezTo>
                <a:cubicBezTo>
                  <a:pt x="969940" y="2712816"/>
                  <a:pt x="989957" y="2706903"/>
                  <a:pt x="1009400" y="2708408"/>
                </a:cubicBezTo>
                <a:close/>
                <a:moveTo>
                  <a:pt x="2812359" y="2706884"/>
                </a:moveTo>
                <a:cubicBezTo>
                  <a:pt x="2831802" y="2708389"/>
                  <a:pt x="2850671" y="2717311"/>
                  <a:pt x="2864358" y="2733294"/>
                </a:cubicBezTo>
                <a:lnTo>
                  <a:pt x="3253740" y="3124200"/>
                </a:lnTo>
                <a:cubicBezTo>
                  <a:pt x="3259484" y="3128562"/>
                  <a:pt x="3264570" y="3133725"/>
                  <a:pt x="3268856" y="3139526"/>
                </a:cubicBezTo>
                <a:cubicBezTo>
                  <a:pt x="3293869" y="3173368"/>
                  <a:pt x="3286715" y="3221088"/>
                  <a:pt x="3252873" y="3246101"/>
                </a:cubicBezTo>
                <a:cubicBezTo>
                  <a:pt x="3219031" y="3271114"/>
                  <a:pt x="3171310" y="3263960"/>
                  <a:pt x="3146298" y="3230118"/>
                </a:cubicBezTo>
                <a:lnTo>
                  <a:pt x="2756916" y="2840736"/>
                </a:lnTo>
                <a:cubicBezTo>
                  <a:pt x="2753934" y="2838183"/>
                  <a:pt x="2751153" y="2835402"/>
                  <a:pt x="2748600" y="2832420"/>
                </a:cubicBezTo>
                <a:cubicBezTo>
                  <a:pt x="2721226" y="2800454"/>
                  <a:pt x="2724950" y="2752353"/>
                  <a:pt x="2756916" y="2724978"/>
                </a:cubicBezTo>
                <a:cubicBezTo>
                  <a:pt x="2772899" y="2711291"/>
                  <a:pt x="2792916" y="2705379"/>
                  <a:pt x="2812359" y="2706884"/>
                </a:cubicBezTo>
                <a:close/>
                <a:moveTo>
                  <a:pt x="3185160" y="1805940"/>
                </a:moveTo>
                <a:lnTo>
                  <a:pt x="3733800" y="1805940"/>
                </a:lnTo>
                <a:cubicBezTo>
                  <a:pt x="3775881" y="1805940"/>
                  <a:pt x="3810000" y="1840058"/>
                  <a:pt x="3810000" y="1882140"/>
                </a:cubicBezTo>
                <a:cubicBezTo>
                  <a:pt x="3810000" y="1924221"/>
                  <a:pt x="3775881" y="1958340"/>
                  <a:pt x="3733800" y="1958340"/>
                </a:cubicBezTo>
                <a:lnTo>
                  <a:pt x="3185160" y="1958340"/>
                </a:lnTo>
                <a:cubicBezTo>
                  <a:pt x="3143078" y="1958340"/>
                  <a:pt x="3108960" y="1924221"/>
                  <a:pt x="3108960" y="1882140"/>
                </a:cubicBezTo>
                <a:cubicBezTo>
                  <a:pt x="3108960" y="1840058"/>
                  <a:pt x="3143078" y="1805940"/>
                  <a:pt x="3185160" y="1805940"/>
                </a:cubicBezTo>
                <a:close/>
                <a:moveTo>
                  <a:pt x="76200" y="1805940"/>
                </a:moveTo>
                <a:lnTo>
                  <a:pt x="624840" y="1805940"/>
                </a:lnTo>
                <a:cubicBezTo>
                  <a:pt x="666921" y="1805940"/>
                  <a:pt x="701040" y="1840058"/>
                  <a:pt x="701040" y="1882140"/>
                </a:cubicBezTo>
                <a:cubicBezTo>
                  <a:pt x="701040" y="1924221"/>
                  <a:pt x="666921" y="1958340"/>
                  <a:pt x="624840" y="1958340"/>
                </a:cubicBezTo>
                <a:lnTo>
                  <a:pt x="76200" y="1958340"/>
                </a:lnTo>
                <a:cubicBezTo>
                  <a:pt x="34118" y="1958340"/>
                  <a:pt x="0" y="1924221"/>
                  <a:pt x="0" y="1882140"/>
                </a:cubicBezTo>
                <a:cubicBezTo>
                  <a:pt x="0" y="1840058"/>
                  <a:pt x="34118" y="1805940"/>
                  <a:pt x="76200" y="1805940"/>
                </a:cubicBezTo>
                <a:close/>
                <a:moveTo>
                  <a:pt x="1935480" y="1155954"/>
                </a:moveTo>
                <a:cubicBezTo>
                  <a:pt x="2336368" y="1156373"/>
                  <a:pt x="2661247" y="1481251"/>
                  <a:pt x="2661666" y="1882140"/>
                </a:cubicBezTo>
                <a:cubicBezTo>
                  <a:pt x="2661666" y="1924221"/>
                  <a:pt x="2627547" y="1958340"/>
                  <a:pt x="2585466" y="1958340"/>
                </a:cubicBezTo>
                <a:cubicBezTo>
                  <a:pt x="2543384" y="1958340"/>
                  <a:pt x="2509266" y="1924221"/>
                  <a:pt x="2509266" y="1882140"/>
                </a:cubicBezTo>
                <a:cubicBezTo>
                  <a:pt x="2508847" y="1565424"/>
                  <a:pt x="2252195" y="1308773"/>
                  <a:pt x="1935480" y="1308354"/>
                </a:cubicBezTo>
                <a:cubicBezTo>
                  <a:pt x="1893398" y="1308354"/>
                  <a:pt x="1859280" y="1274235"/>
                  <a:pt x="1859280" y="1232154"/>
                </a:cubicBezTo>
                <a:cubicBezTo>
                  <a:pt x="1859280" y="1190072"/>
                  <a:pt x="1893398" y="1155954"/>
                  <a:pt x="1935480" y="1155954"/>
                </a:cubicBezTo>
                <a:close/>
                <a:moveTo>
                  <a:pt x="1931889" y="987771"/>
                </a:moveTo>
                <a:cubicBezTo>
                  <a:pt x="1422463" y="973131"/>
                  <a:pt x="997620" y="1374238"/>
                  <a:pt x="982980" y="1883664"/>
                </a:cubicBezTo>
                <a:cubicBezTo>
                  <a:pt x="987999" y="2234498"/>
                  <a:pt x="1165212" y="2560443"/>
                  <a:pt x="1456944" y="2755392"/>
                </a:cubicBezTo>
                <a:cubicBezTo>
                  <a:pt x="1478461" y="2769555"/>
                  <a:pt x="1491358" y="2793635"/>
                  <a:pt x="1491234" y="2819400"/>
                </a:cubicBezTo>
                <a:lnTo>
                  <a:pt x="1491234" y="3211068"/>
                </a:lnTo>
                <a:lnTo>
                  <a:pt x="2319528" y="3211068"/>
                </a:lnTo>
                <a:lnTo>
                  <a:pt x="2319528" y="2823972"/>
                </a:lnTo>
                <a:cubicBezTo>
                  <a:pt x="2319404" y="2798207"/>
                  <a:pt x="2332301" y="2774128"/>
                  <a:pt x="2353818" y="2759964"/>
                </a:cubicBezTo>
                <a:lnTo>
                  <a:pt x="2353818" y="2757678"/>
                </a:lnTo>
                <a:cubicBezTo>
                  <a:pt x="2646207" y="2562272"/>
                  <a:pt x="2823515" y="2235317"/>
                  <a:pt x="2827782" y="1883664"/>
                </a:cubicBezTo>
                <a:cubicBezTo>
                  <a:pt x="2813732" y="1394812"/>
                  <a:pt x="2420740" y="1001820"/>
                  <a:pt x="1931889" y="987771"/>
                </a:cubicBezTo>
                <a:close/>
                <a:moveTo>
                  <a:pt x="1905000" y="810768"/>
                </a:moveTo>
                <a:cubicBezTo>
                  <a:pt x="2495655" y="815368"/>
                  <a:pt x="2972162" y="1295276"/>
                  <a:pt x="2972562" y="1885950"/>
                </a:cubicBezTo>
                <a:cubicBezTo>
                  <a:pt x="2967257" y="2273446"/>
                  <a:pt x="2778728" y="2635529"/>
                  <a:pt x="2464308" y="2862072"/>
                </a:cubicBezTo>
                <a:lnTo>
                  <a:pt x="2464308" y="3638550"/>
                </a:lnTo>
                <a:cubicBezTo>
                  <a:pt x="2464051" y="3647427"/>
                  <a:pt x="2462250" y="3656200"/>
                  <a:pt x="2458974" y="3664458"/>
                </a:cubicBezTo>
                <a:lnTo>
                  <a:pt x="2458974" y="3670554"/>
                </a:lnTo>
                <a:cubicBezTo>
                  <a:pt x="2457659" y="3673697"/>
                  <a:pt x="2456126" y="3676754"/>
                  <a:pt x="2454402" y="3679698"/>
                </a:cubicBezTo>
                <a:lnTo>
                  <a:pt x="2186178" y="4078986"/>
                </a:lnTo>
                <a:cubicBezTo>
                  <a:pt x="2171986" y="4099989"/>
                  <a:pt x="2148278" y="4112552"/>
                  <a:pt x="2122932" y="4112514"/>
                </a:cubicBezTo>
                <a:lnTo>
                  <a:pt x="1679448" y="4112514"/>
                </a:lnTo>
                <a:cubicBezTo>
                  <a:pt x="1654102" y="4112552"/>
                  <a:pt x="1630394" y="4099989"/>
                  <a:pt x="1616202" y="4078986"/>
                </a:cubicBezTo>
                <a:lnTo>
                  <a:pt x="1347978" y="3679698"/>
                </a:lnTo>
                <a:cubicBezTo>
                  <a:pt x="1346254" y="3676754"/>
                  <a:pt x="1344720" y="3673697"/>
                  <a:pt x="1343406" y="3670554"/>
                </a:cubicBezTo>
                <a:lnTo>
                  <a:pt x="1343406" y="3664458"/>
                </a:lnTo>
                <a:cubicBezTo>
                  <a:pt x="1340129" y="3656200"/>
                  <a:pt x="1338329" y="3647427"/>
                  <a:pt x="1338072" y="3638550"/>
                </a:cubicBezTo>
                <a:lnTo>
                  <a:pt x="1338072" y="2862072"/>
                </a:lnTo>
                <a:cubicBezTo>
                  <a:pt x="1023661" y="2635529"/>
                  <a:pt x="835123" y="2273446"/>
                  <a:pt x="829818" y="1885950"/>
                </a:cubicBezTo>
                <a:cubicBezTo>
                  <a:pt x="830237" y="1292314"/>
                  <a:pt x="1311364" y="811187"/>
                  <a:pt x="1905000" y="810768"/>
                </a:cubicBezTo>
                <a:close/>
                <a:moveTo>
                  <a:pt x="608260" y="515305"/>
                </a:moveTo>
                <a:cubicBezTo>
                  <a:pt x="627703" y="513800"/>
                  <a:pt x="647719" y="519713"/>
                  <a:pt x="663702" y="533400"/>
                </a:cubicBezTo>
                <a:lnTo>
                  <a:pt x="1053085" y="922781"/>
                </a:lnTo>
                <a:cubicBezTo>
                  <a:pt x="1077516" y="951309"/>
                  <a:pt x="1077516" y="993381"/>
                  <a:pt x="1053085" y="1021908"/>
                </a:cubicBezTo>
                <a:cubicBezTo>
                  <a:pt x="1025710" y="1053874"/>
                  <a:pt x="977608" y="1057598"/>
                  <a:pt x="945643" y="1030224"/>
                </a:cubicBezTo>
                <a:lnTo>
                  <a:pt x="556260" y="640842"/>
                </a:lnTo>
                <a:cubicBezTo>
                  <a:pt x="531829" y="612314"/>
                  <a:pt x="531829" y="570242"/>
                  <a:pt x="556260" y="541715"/>
                </a:cubicBezTo>
                <a:cubicBezTo>
                  <a:pt x="569947" y="525732"/>
                  <a:pt x="588817" y="516810"/>
                  <a:pt x="608260" y="515305"/>
                </a:cubicBezTo>
                <a:close/>
                <a:moveTo>
                  <a:pt x="3195862" y="515077"/>
                </a:moveTo>
                <a:cubicBezTo>
                  <a:pt x="3213512" y="515077"/>
                  <a:pt x="3231162" y="521185"/>
                  <a:pt x="3245425" y="533400"/>
                </a:cubicBezTo>
                <a:cubicBezTo>
                  <a:pt x="3277391" y="560775"/>
                  <a:pt x="3281115" y="608877"/>
                  <a:pt x="3253740" y="640842"/>
                </a:cubicBezTo>
                <a:lnTo>
                  <a:pt x="2864358" y="1030225"/>
                </a:lnTo>
                <a:cubicBezTo>
                  <a:pt x="2849976" y="1044483"/>
                  <a:pt x="2830506" y="1052437"/>
                  <a:pt x="2810256" y="1052323"/>
                </a:cubicBezTo>
                <a:lnTo>
                  <a:pt x="2811018" y="1053084"/>
                </a:lnTo>
                <a:cubicBezTo>
                  <a:pt x="2790540" y="1053208"/>
                  <a:pt x="2770880" y="1045084"/>
                  <a:pt x="2756469" y="1030548"/>
                </a:cubicBezTo>
                <a:cubicBezTo>
                  <a:pt x="2726836" y="1000668"/>
                  <a:pt x="2727037" y="952415"/>
                  <a:pt x="2756916" y="922782"/>
                </a:cubicBezTo>
                <a:lnTo>
                  <a:pt x="3146298" y="533400"/>
                </a:lnTo>
                <a:cubicBezTo>
                  <a:pt x="3160562" y="521185"/>
                  <a:pt x="3178212" y="515077"/>
                  <a:pt x="3195862" y="515077"/>
                </a:cubicBezTo>
                <a:close/>
                <a:moveTo>
                  <a:pt x="1905000" y="0"/>
                </a:moveTo>
                <a:cubicBezTo>
                  <a:pt x="1947081" y="0"/>
                  <a:pt x="1981200" y="34118"/>
                  <a:pt x="1981200" y="76200"/>
                </a:cubicBezTo>
                <a:lnTo>
                  <a:pt x="1981200" y="629412"/>
                </a:lnTo>
                <a:cubicBezTo>
                  <a:pt x="1981200" y="671493"/>
                  <a:pt x="1947081" y="705612"/>
                  <a:pt x="1905000" y="705612"/>
                </a:cubicBezTo>
                <a:cubicBezTo>
                  <a:pt x="1904219" y="705612"/>
                  <a:pt x="1903447" y="705593"/>
                  <a:pt x="1902676" y="705574"/>
                </a:cubicBezTo>
                <a:cubicBezTo>
                  <a:pt x="1860613" y="704316"/>
                  <a:pt x="1827533" y="669188"/>
                  <a:pt x="1828800" y="627126"/>
                </a:cubicBezTo>
                <a:lnTo>
                  <a:pt x="1828800" y="76200"/>
                </a:lnTo>
                <a:cubicBezTo>
                  <a:pt x="1828800" y="34118"/>
                  <a:pt x="1862919" y="0"/>
                  <a:pt x="1905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12" name="TextBox 11"/>
          <p:cNvSpPr txBox="1"/>
          <p:nvPr/>
        </p:nvSpPr>
        <p:spPr>
          <a:xfrm>
            <a:off x="1008590" y="3610315"/>
            <a:ext cx="7115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Gotham Bold" pitchFamily="50" charset="0"/>
              </a:rPr>
              <a:t>SmartAgri</a:t>
            </a:r>
            <a:r>
              <a:rPr lang="en-US" sz="4000" dirty="0">
                <a:solidFill>
                  <a:schemeClr val="bg1"/>
                </a:solidFill>
                <a:latin typeface="Gotham Bold" pitchFamily="50" charset="0"/>
              </a:rPr>
              <a:t> implementation</a:t>
            </a:r>
            <a:endParaRPr lang="en-US" sz="4000" dirty="0">
              <a:solidFill>
                <a:schemeClr val="bg1"/>
              </a:solidFill>
              <a:latin typeface="Gotham Bold" pitchFamily="50" charset="0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9" y="1070516"/>
            <a:ext cx="3018614" cy="851308"/>
          </a:xfrm>
          <a:prstGeom prst="rect">
            <a:avLst/>
          </a:prstGeom>
        </p:spPr>
      </p:pic>
      <p:sp>
        <p:nvSpPr>
          <p:cNvPr id="26" name="Text Placeholder 5"/>
          <p:cNvSpPr txBox="1">
            <a:spLocks/>
          </p:cNvSpPr>
          <p:nvPr/>
        </p:nvSpPr>
        <p:spPr>
          <a:xfrm>
            <a:off x="548182" y="6294527"/>
            <a:ext cx="15841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err="1">
                <a:solidFill>
                  <a:schemeClr val="bg1"/>
                </a:solidFill>
              </a:rPr>
              <a:t>Elsenburg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9" name="Text Placeholder 7"/>
          <p:cNvSpPr txBox="1">
            <a:spLocks/>
          </p:cNvSpPr>
          <p:nvPr/>
        </p:nvSpPr>
        <p:spPr>
          <a:xfrm>
            <a:off x="2529600" y="6294527"/>
            <a:ext cx="2690472" cy="3651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</a:rPr>
              <a:t>Prof Stephanie Midgley</a:t>
            </a:r>
          </a:p>
        </p:txBody>
      </p:sp>
      <p:sp>
        <p:nvSpPr>
          <p:cNvPr id="9" name="Rectangle 8"/>
          <p:cNvSpPr/>
          <p:nvPr/>
        </p:nvSpPr>
        <p:spPr>
          <a:xfrm>
            <a:off x="1136075" y="4517492"/>
            <a:ext cx="6834909" cy="987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764" y="4613622"/>
            <a:ext cx="1899594" cy="89108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35179" y="273317"/>
            <a:ext cx="2817243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A roadmap to </a:t>
            </a:r>
            <a:r>
              <a:rPr lang="en-ZA" sz="2400" b="1" dirty="0" smtClean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a low-carbon and climate </a:t>
            </a:r>
            <a:r>
              <a:rPr lang="en-ZA" sz="2400" b="1" dirty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change </a:t>
            </a:r>
            <a:r>
              <a:rPr lang="en-ZA" sz="2400" b="1" dirty="0" smtClean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resilient </a:t>
            </a:r>
            <a:r>
              <a:rPr lang="en-ZA" sz="2400" b="1" dirty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agriculture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221" r="1963" b="3221"/>
          <a:stretch/>
        </p:blipFill>
        <p:spPr>
          <a:xfrm>
            <a:off x="5687717" y="4344270"/>
            <a:ext cx="2138445" cy="14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Climate disasters: the 2015-2018 drought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1331110"/>
            <a:ext cx="8597205" cy="4761715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Worst drought in at least 300 years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More frequent and multi-year droughts may be part of a changing climate in the Western Cape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The drought was 3x more likely as a result of climate change</a:t>
            </a:r>
          </a:p>
          <a:p>
            <a:pPr lvl="1">
              <a:spcAft>
                <a:spcPts val="600"/>
              </a:spcAft>
            </a:pPr>
            <a:r>
              <a:rPr lang="en-ZA" sz="1800" dirty="0" smtClean="0"/>
              <a:t>Huge learning curve for the sector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9977" b="11534"/>
          <a:stretch/>
        </p:blipFill>
        <p:spPr>
          <a:xfrm>
            <a:off x="432509" y="3933056"/>
            <a:ext cx="4427523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01731-3EB3-458A-9CB4-E67185C4E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38990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Climate disasters are increasing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6BD34D-1688-498F-A11A-8DD31B4F7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9979" r="38333" b="12945"/>
          <a:stretch/>
        </p:blipFill>
        <p:spPr>
          <a:xfrm>
            <a:off x="35496" y="980728"/>
            <a:ext cx="3486150" cy="2923869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69084B-706E-4B06-83D5-B9D8F1415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3" t="20833" r="30088" b="59375"/>
          <a:stretch/>
        </p:blipFill>
        <p:spPr>
          <a:xfrm>
            <a:off x="2627784" y="5665902"/>
            <a:ext cx="5657851" cy="1085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467593-B91C-410E-96E4-81A1A5918C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0" t="9979" r="33333" b="12945"/>
          <a:stretch/>
        </p:blipFill>
        <p:spPr>
          <a:xfrm>
            <a:off x="2555776" y="2636912"/>
            <a:ext cx="3262516" cy="27363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D5EACD-691F-427A-BBFE-6FA3BC5AC6FA}"/>
              </a:ext>
            </a:extLst>
          </p:cNvPr>
          <p:cNvSpPr txBox="1"/>
          <p:nvPr/>
        </p:nvSpPr>
        <p:spPr>
          <a:xfrm rot="21007503">
            <a:off x="1355295" y="5526365"/>
            <a:ext cx="2201035" cy="646331"/>
          </a:xfrm>
          <a:prstGeom prst="rect">
            <a:avLst/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b="1" dirty="0"/>
              <a:t>SOUTH AFRICA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08" y="1412776"/>
            <a:ext cx="3382516" cy="3382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1052736"/>
            <a:ext cx="347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Burgundy April 2021 – severe frost</a:t>
            </a:r>
            <a:endParaRPr lang="en-Z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Climate disasters are increasing: 1970 - 2018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70" y="966805"/>
            <a:ext cx="8279086" cy="58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Human drivers of climate change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85" y="1052617"/>
            <a:ext cx="679762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Measured atmospheric CO</a:t>
            </a:r>
            <a:r>
              <a:rPr lang="en-ZA" baseline="-25000" dirty="0" smtClean="0"/>
              <a:t>2</a:t>
            </a:r>
            <a:r>
              <a:rPr lang="en-ZA" dirty="0" smtClean="0"/>
              <a:t> concentration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392236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Model projections of future warming (target &lt;1.5°C)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46" y="980728"/>
            <a:ext cx="8554226" cy="58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3080" y="1988840"/>
            <a:ext cx="302433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/>
              <a:t>Intergovernmental Panel on Climate Change 2014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426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Where are we currently heading? – Climate Action Tracker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469" b="2458"/>
          <a:stretch/>
        </p:blipFill>
        <p:spPr>
          <a:xfrm>
            <a:off x="251520" y="1196752"/>
            <a:ext cx="7132665" cy="55446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67744" y="4365104"/>
            <a:ext cx="1152128" cy="7200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9" name="Oval 8"/>
          <p:cNvSpPr/>
          <p:nvPr/>
        </p:nvSpPr>
        <p:spPr>
          <a:xfrm>
            <a:off x="4355976" y="4869160"/>
            <a:ext cx="1656184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22162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Western Cape future climate – system changes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464496"/>
          </a:xfrm>
        </p:spPr>
        <p:txBody>
          <a:bodyPr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Locally important climate systems are expected to change: a southward (poleward) shift of the westerly winds will block the movement of rain-bringing cold fronts making landfall.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Projected changes in rainfall are more uncertain than for temperature.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There is scientific consensus that the Western Cape will become relatively drier in the longer term as the climate system adjusts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Amount </a:t>
            </a:r>
            <a:r>
              <a:rPr lang="en-US" sz="2000" dirty="0">
                <a:solidFill>
                  <a:prstClr val="black"/>
                </a:solidFill>
              </a:rPr>
              <a:t>of rainfall change cannot be projected yet.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These trends will emerge by mid-century and beyond, but will already be experienced as increasing inter- and intra-annual rainfall variability over the next 20-30 years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More </a:t>
            </a:r>
            <a:r>
              <a:rPr lang="en-US" sz="2000" dirty="0">
                <a:solidFill>
                  <a:prstClr val="black"/>
                </a:solidFill>
              </a:rPr>
              <a:t>frequent severe </a:t>
            </a:r>
            <a:r>
              <a:rPr lang="en-US" sz="2000" dirty="0" smtClean="0">
                <a:solidFill>
                  <a:prstClr val="black"/>
                </a:solidFill>
              </a:rPr>
              <a:t>weather.</a:t>
            </a:r>
          </a:p>
        </p:txBody>
      </p:sp>
    </p:spTree>
    <p:extLst>
      <p:ext uri="{BB962C8B-B14F-4D97-AF65-F5344CB8AC3E}">
        <p14:creationId xmlns:p14="http://schemas.microsoft.com/office/powerpoint/2010/main" val="21157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Western Cape summary of climate projections: 2050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464496"/>
          </a:xfrm>
        </p:spPr>
        <p:txBody>
          <a:bodyPr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Warming: </a:t>
            </a:r>
            <a:r>
              <a:rPr lang="en-US" sz="2000" dirty="0" smtClean="0">
                <a:solidFill>
                  <a:prstClr val="black"/>
                </a:solidFill>
              </a:rPr>
              <a:t>1.5°C </a:t>
            </a:r>
            <a:r>
              <a:rPr lang="en-US" sz="2000" dirty="0">
                <a:solidFill>
                  <a:prstClr val="black"/>
                </a:solidFill>
              </a:rPr>
              <a:t>- 3°C by 2050, lower range along coast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More hot days and nights, fewer cold days and nights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Reductions in winter rainfall across the province (greater certainty in the western regions)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More frequent and longer dry spells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Possibly more rain on windward mountain slopes in autumn and spring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Strong likelihood of more intense rainfall events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More </a:t>
            </a:r>
            <a:r>
              <a:rPr lang="en-US" sz="2000" dirty="0" err="1">
                <a:solidFill>
                  <a:prstClr val="black"/>
                </a:solidFill>
              </a:rPr>
              <a:t>favourable</a:t>
            </a:r>
            <a:r>
              <a:rPr lang="en-US" sz="2000" dirty="0">
                <a:solidFill>
                  <a:prstClr val="black"/>
                </a:solidFill>
              </a:rPr>
              <a:t> conditions for </a:t>
            </a:r>
            <a:r>
              <a:rPr lang="en-US" sz="2000" dirty="0" smtClean="0">
                <a:solidFill>
                  <a:prstClr val="black"/>
                </a:solidFill>
              </a:rPr>
              <a:t>wildfires</a:t>
            </a:r>
          </a:p>
          <a:p>
            <a:pPr lvl="1">
              <a:spcAft>
                <a:spcPts val="600"/>
              </a:spcAft>
            </a:pPr>
            <a:endParaRPr lang="en-US" sz="2000" dirty="0">
              <a:solidFill>
                <a:prstClr val="black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Projections currently being updated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Modelled Mean Annual Temperature (6 models)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25" t="2477" r="22546" b="3716"/>
          <a:stretch/>
        </p:blipFill>
        <p:spPr>
          <a:xfrm>
            <a:off x="1029838" y="1000308"/>
            <a:ext cx="3046436" cy="2700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86" t="2591" r="1147" b="3603"/>
          <a:stretch/>
        </p:blipFill>
        <p:spPr>
          <a:xfrm>
            <a:off x="4067948" y="1000308"/>
            <a:ext cx="3890326" cy="27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292" t="3871" r="2579" b="3732"/>
          <a:stretch/>
        </p:blipFill>
        <p:spPr>
          <a:xfrm>
            <a:off x="1955586" y="3722410"/>
            <a:ext cx="4560630" cy="313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A05AFC-51C2-400B-863A-DED60EC054FF}"/>
              </a:ext>
            </a:extLst>
          </p:cNvPr>
          <p:cNvSpPr txBox="1"/>
          <p:nvPr/>
        </p:nvSpPr>
        <p:spPr>
          <a:xfrm>
            <a:off x="6876256" y="3928407"/>
            <a:ext cx="1934210" cy="2092881"/>
          </a:xfrm>
          <a:prstGeom prst="rect">
            <a:avLst/>
          </a:prstGeom>
          <a:noFill/>
          <a:ln w="19050">
            <a:solidFill>
              <a:srgbClr val="DD3F32"/>
            </a:solidFill>
          </a:ln>
        </p:spPr>
        <p:txBody>
          <a:bodyPr wrap="square" rtlCol="0">
            <a:spAutoFit/>
          </a:bodyPr>
          <a:lstStyle/>
          <a:p>
            <a:r>
              <a:rPr lang="en-ZA" sz="1300" dirty="0"/>
              <a:t>Annual temperatures are the integrator of both diurnal and seasonal temperature differences and serve as a very broad indicator of agricultural potential and crop suitability.</a:t>
            </a:r>
          </a:p>
        </p:txBody>
      </p:sp>
    </p:spTree>
    <p:extLst>
      <p:ext uri="{BB962C8B-B14F-4D97-AF65-F5344CB8AC3E}">
        <p14:creationId xmlns:p14="http://schemas.microsoft.com/office/powerpoint/2010/main" val="15401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Flowchart: Manual Input 5"/>
          <p:cNvSpPr/>
          <p:nvPr/>
        </p:nvSpPr>
        <p:spPr>
          <a:xfrm rot="16200000">
            <a:off x="3494317" y="-315686"/>
            <a:ext cx="6858001" cy="748937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75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75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75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753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tx1">
                  <a:lumMod val="95000"/>
                  <a:lumOff val="5000"/>
                  <a:alpha val="46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D7A6B63-06B1-493A-ABFD-1C9BFBC45E82}"/>
              </a:ext>
            </a:extLst>
          </p:cNvPr>
          <p:cNvSpPr/>
          <p:nvPr/>
        </p:nvSpPr>
        <p:spPr>
          <a:xfrm rot="5400000">
            <a:off x="-426949" y="418487"/>
            <a:ext cx="6865237" cy="6028267"/>
          </a:xfrm>
          <a:custGeom>
            <a:avLst/>
            <a:gdLst>
              <a:gd name="connsiteX0" fmla="*/ 0 w 6858001"/>
              <a:gd name="connsiteY0" fmla="*/ 7543801 h 7543801"/>
              <a:gd name="connsiteX1" fmla="*/ 0 w 6858001"/>
              <a:gd name="connsiteY1" fmla="*/ 2831189 h 7543801"/>
              <a:gd name="connsiteX2" fmla="*/ 2400268 w 6858001"/>
              <a:gd name="connsiteY2" fmla="*/ 1840286 h 7543801"/>
              <a:gd name="connsiteX3" fmla="*/ 2376191 w 6858001"/>
              <a:gd name="connsiteY3" fmla="*/ 1811104 h 7543801"/>
              <a:gd name="connsiteX4" fmla="*/ 2265217 w 6858001"/>
              <a:gd name="connsiteY4" fmla="*/ 1447802 h 7543801"/>
              <a:gd name="connsiteX5" fmla="*/ 2915004 w 6858001"/>
              <a:gd name="connsiteY5" fmla="*/ 798015 h 7543801"/>
              <a:gd name="connsiteX6" fmla="*/ 3551590 w 6858001"/>
              <a:gd name="connsiteY6" fmla="*/ 1316848 h 7543801"/>
              <a:gd name="connsiteX7" fmla="*/ 3556249 w 6858001"/>
              <a:gd name="connsiteY7" fmla="*/ 1363063 h 7543801"/>
              <a:gd name="connsiteX8" fmla="*/ 6858001 w 6858001"/>
              <a:gd name="connsiteY8" fmla="*/ 0 h 7543801"/>
              <a:gd name="connsiteX9" fmla="*/ 6858001 w 6858001"/>
              <a:gd name="connsiteY9" fmla="*/ 7543801 h 7543801"/>
              <a:gd name="connsiteX0" fmla="*/ 25400 w 6858001"/>
              <a:gd name="connsiteY0" fmla="*/ 5689601 h 7543801"/>
              <a:gd name="connsiteX1" fmla="*/ 0 w 6858001"/>
              <a:gd name="connsiteY1" fmla="*/ 2831189 h 7543801"/>
              <a:gd name="connsiteX2" fmla="*/ 2400268 w 6858001"/>
              <a:gd name="connsiteY2" fmla="*/ 1840286 h 7543801"/>
              <a:gd name="connsiteX3" fmla="*/ 2376191 w 6858001"/>
              <a:gd name="connsiteY3" fmla="*/ 1811104 h 7543801"/>
              <a:gd name="connsiteX4" fmla="*/ 2265217 w 6858001"/>
              <a:gd name="connsiteY4" fmla="*/ 1447802 h 7543801"/>
              <a:gd name="connsiteX5" fmla="*/ 2915004 w 6858001"/>
              <a:gd name="connsiteY5" fmla="*/ 798015 h 7543801"/>
              <a:gd name="connsiteX6" fmla="*/ 3551590 w 6858001"/>
              <a:gd name="connsiteY6" fmla="*/ 1316848 h 7543801"/>
              <a:gd name="connsiteX7" fmla="*/ 3556249 w 6858001"/>
              <a:gd name="connsiteY7" fmla="*/ 1363063 h 7543801"/>
              <a:gd name="connsiteX8" fmla="*/ 6858001 w 6858001"/>
              <a:gd name="connsiteY8" fmla="*/ 0 h 7543801"/>
              <a:gd name="connsiteX9" fmla="*/ 6858001 w 6858001"/>
              <a:gd name="connsiteY9" fmla="*/ 7543801 h 7543801"/>
              <a:gd name="connsiteX10" fmla="*/ 25400 w 6858001"/>
              <a:gd name="connsiteY10" fmla="*/ 5689601 h 7543801"/>
              <a:gd name="connsiteX0" fmla="*/ 8467 w 6858001"/>
              <a:gd name="connsiteY0" fmla="*/ 6028267 h 7543801"/>
              <a:gd name="connsiteX1" fmla="*/ 0 w 6858001"/>
              <a:gd name="connsiteY1" fmla="*/ 2831189 h 7543801"/>
              <a:gd name="connsiteX2" fmla="*/ 2400268 w 6858001"/>
              <a:gd name="connsiteY2" fmla="*/ 1840286 h 7543801"/>
              <a:gd name="connsiteX3" fmla="*/ 2376191 w 6858001"/>
              <a:gd name="connsiteY3" fmla="*/ 1811104 h 7543801"/>
              <a:gd name="connsiteX4" fmla="*/ 2265217 w 6858001"/>
              <a:gd name="connsiteY4" fmla="*/ 1447802 h 7543801"/>
              <a:gd name="connsiteX5" fmla="*/ 2915004 w 6858001"/>
              <a:gd name="connsiteY5" fmla="*/ 798015 h 7543801"/>
              <a:gd name="connsiteX6" fmla="*/ 3551590 w 6858001"/>
              <a:gd name="connsiteY6" fmla="*/ 1316848 h 7543801"/>
              <a:gd name="connsiteX7" fmla="*/ 3556249 w 6858001"/>
              <a:gd name="connsiteY7" fmla="*/ 1363063 h 7543801"/>
              <a:gd name="connsiteX8" fmla="*/ 6858001 w 6858001"/>
              <a:gd name="connsiteY8" fmla="*/ 0 h 7543801"/>
              <a:gd name="connsiteX9" fmla="*/ 6858001 w 6858001"/>
              <a:gd name="connsiteY9" fmla="*/ 7543801 h 7543801"/>
              <a:gd name="connsiteX10" fmla="*/ 8467 w 6858001"/>
              <a:gd name="connsiteY10" fmla="*/ 6028267 h 7543801"/>
              <a:gd name="connsiteX0" fmla="*/ 8467 w 6858001"/>
              <a:gd name="connsiteY0" fmla="*/ 6028267 h 6028267"/>
              <a:gd name="connsiteX1" fmla="*/ 0 w 6858001"/>
              <a:gd name="connsiteY1" fmla="*/ 2831189 h 6028267"/>
              <a:gd name="connsiteX2" fmla="*/ 2400268 w 6858001"/>
              <a:gd name="connsiteY2" fmla="*/ 1840286 h 6028267"/>
              <a:gd name="connsiteX3" fmla="*/ 2376191 w 6858001"/>
              <a:gd name="connsiteY3" fmla="*/ 1811104 h 6028267"/>
              <a:gd name="connsiteX4" fmla="*/ 2265217 w 6858001"/>
              <a:gd name="connsiteY4" fmla="*/ 1447802 h 6028267"/>
              <a:gd name="connsiteX5" fmla="*/ 2915004 w 6858001"/>
              <a:gd name="connsiteY5" fmla="*/ 798015 h 6028267"/>
              <a:gd name="connsiteX6" fmla="*/ 3551590 w 6858001"/>
              <a:gd name="connsiteY6" fmla="*/ 1316848 h 6028267"/>
              <a:gd name="connsiteX7" fmla="*/ 3556249 w 6858001"/>
              <a:gd name="connsiteY7" fmla="*/ 1363063 h 6028267"/>
              <a:gd name="connsiteX8" fmla="*/ 6858001 w 6858001"/>
              <a:gd name="connsiteY8" fmla="*/ 0 h 6028267"/>
              <a:gd name="connsiteX9" fmla="*/ 6798735 w 6858001"/>
              <a:gd name="connsiteY9" fmla="*/ 6002868 h 6028267"/>
              <a:gd name="connsiteX10" fmla="*/ 8467 w 6858001"/>
              <a:gd name="connsiteY10" fmla="*/ 6028267 h 6028267"/>
              <a:gd name="connsiteX0" fmla="*/ 8467 w 6865237"/>
              <a:gd name="connsiteY0" fmla="*/ 6028267 h 6028267"/>
              <a:gd name="connsiteX1" fmla="*/ 0 w 6865237"/>
              <a:gd name="connsiteY1" fmla="*/ 2831189 h 6028267"/>
              <a:gd name="connsiteX2" fmla="*/ 2400268 w 6865237"/>
              <a:gd name="connsiteY2" fmla="*/ 1840286 h 6028267"/>
              <a:gd name="connsiteX3" fmla="*/ 2376191 w 6865237"/>
              <a:gd name="connsiteY3" fmla="*/ 1811104 h 6028267"/>
              <a:gd name="connsiteX4" fmla="*/ 2265217 w 6865237"/>
              <a:gd name="connsiteY4" fmla="*/ 1447802 h 6028267"/>
              <a:gd name="connsiteX5" fmla="*/ 2915004 w 6865237"/>
              <a:gd name="connsiteY5" fmla="*/ 798015 h 6028267"/>
              <a:gd name="connsiteX6" fmla="*/ 3551590 w 6865237"/>
              <a:gd name="connsiteY6" fmla="*/ 1316848 h 6028267"/>
              <a:gd name="connsiteX7" fmla="*/ 3556249 w 6865237"/>
              <a:gd name="connsiteY7" fmla="*/ 1363063 h 6028267"/>
              <a:gd name="connsiteX8" fmla="*/ 6858001 w 6865237"/>
              <a:gd name="connsiteY8" fmla="*/ 0 h 6028267"/>
              <a:gd name="connsiteX9" fmla="*/ 6865237 w 6865237"/>
              <a:gd name="connsiteY9" fmla="*/ 6027806 h 6028267"/>
              <a:gd name="connsiteX10" fmla="*/ 8467 w 6865237"/>
              <a:gd name="connsiteY10" fmla="*/ 6028267 h 602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65237" h="6028267">
                <a:moveTo>
                  <a:pt x="8467" y="6028267"/>
                </a:moveTo>
                <a:cubicBezTo>
                  <a:pt x="5645" y="4962574"/>
                  <a:pt x="2822" y="3896882"/>
                  <a:pt x="0" y="2831189"/>
                </a:cubicBezTo>
                <a:lnTo>
                  <a:pt x="2400268" y="1840286"/>
                </a:lnTo>
                <a:lnTo>
                  <a:pt x="2376191" y="1811104"/>
                </a:lnTo>
                <a:cubicBezTo>
                  <a:pt x="2306128" y="1707397"/>
                  <a:pt x="2265217" y="1582377"/>
                  <a:pt x="2265217" y="1447802"/>
                </a:cubicBezTo>
                <a:cubicBezTo>
                  <a:pt x="2265217" y="1088935"/>
                  <a:pt x="2556137" y="798015"/>
                  <a:pt x="2915004" y="798015"/>
                </a:cubicBezTo>
                <a:cubicBezTo>
                  <a:pt x="3229013" y="798015"/>
                  <a:pt x="3490999" y="1020751"/>
                  <a:pt x="3551590" y="1316848"/>
                </a:cubicBezTo>
                <a:lnTo>
                  <a:pt x="3556249" y="1363063"/>
                </a:lnTo>
                <a:lnTo>
                  <a:pt x="6858001" y="0"/>
                </a:lnTo>
                <a:lnTo>
                  <a:pt x="6865237" y="6027806"/>
                </a:lnTo>
                <a:lnTo>
                  <a:pt x="8467" y="6028267"/>
                </a:lnTo>
                <a:close/>
              </a:path>
            </a:pathLst>
          </a:custGeom>
          <a:solidFill>
            <a:srgbClr val="01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2C439B-987E-443C-A402-B8353D85288C}"/>
              </a:ext>
            </a:extLst>
          </p:cNvPr>
          <p:cNvSpPr>
            <a:spLocks noChangeAspect="1"/>
          </p:cNvSpPr>
          <p:nvPr/>
        </p:nvSpPr>
        <p:spPr>
          <a:xfrm>
            <a:off x="4219133" y="2465243"/>
            <a:ext cx="755040" cy="814988"/>
          </a:xfrm>
          <a:custGeom>
            <a:avLst/>
            <a:gdLst>
              <a:gd name="connsiteX0" fmla="*/ 1557528 w 3810000"/>
              <a:gd name="connsiteY0" fmla="*/ 3715512 h 4112514"/>
              <a:gd name="connsiteX1" fmla="*/ 1723644 w 3810000"/>
              <a:gd name="connsiteY1" fmla="*/ 3962400 h 4112514"/>
              <a:gd name="connsiteX2" fmla="*/ 2086356 w 3810000"/>
              <a:gd name="connsiteY2" fmla="*/ 3962400 h 4112514"/>
              <a:gd name="connsiteX3" fmla="*/ 2251710 w 3810000"/>
              <a:gd name="connsiteY3" fmla="*/ 3715512 h 4112514"/>
              <a:gd name="connsiteX4" fmla="*/ 1491234 w 3810000"/>
              <a:gd name="connsiteY4" fmla="*/ 3361182 h 4112514"/>
              <a:gd name="connsiteX5" fmla="*/ 1491234 w 3810000"/>
              <a:gd name="connsiteY5" fmla="*/ 3563112 h 4112514"/>
              <a:gd name="connsiteX6" fmla="*/ 2319528 w 3810000"/>
              <a:gd name="connsiteY6" fmla="*/ 3563112 h 4112514"/>
              <a:gd name="connsiteX7" fmla="*/ 2318766 w 3810000"/>
              <a:gd name="connsiteY7" fmla="*/ 3361182 h 4112514"/>
              <a:gd name="connsiteX8" fmla="*/ 1009400 w 3810000"/>
              <a:gd name="connsiteY8" fmla="*/ 2708408 h 4112514"/>
              <a:gd name="connsiteX9" fmla="*/ 1061399 w 3810000"/>
              <a:gd name="connsiteY9" fmla="*/ 2734818 h 4112514"/>
              <a:gd name="connsiteX10" fmla="*/ 1053084 w 3810000"/>
              <a:gd name="connsiteY10" fmla="*/ 2842260 h 4112514"/>
              <a:gd name="connsiteX11" fmla="*/ 663702 w 3810000"/>
              <a:gd name="connsiteY11" fmla="*/ 3231642 h 4112514"/>
              <a:gd name="connsiteX12" fmla="*/ 655386 w 3810000"/>
              <a:gd name="connsiteY12" fmla="*/ 3239957 h 4112514"/>
              <a:gd name="connsiteX13" fmla="*/ 547944 w 3810000"/>
              <a:gd name="connsiteY13" fmla="*/ 3231642 h 4112514"/>
              <a:gd name="connsiteX14" fmla="*/ 556260 w 3810000"/>
              <a:gd name="connsiteY14" fmla="*/ 3124200 h 4112514"/>
              <a:gd name="connsiteX15" fmla="*/ 945642 w 3810000"/>
              <a:gd name="connsiteY15" fmla="*/ 2733294 h 4112514"/>
              <a:gd name="connsiteX16" fmla="*/ 945642 w 3810000"/>
              <a:gd name="connsiteY16" fmla="*/ 2734818 h 4112514"/>
              <a:gd name="connsiteX17" fmla="*/ 953957 w 3810000"/>
              <a:gd name="connsiteY17" fmla="*/ 2726503 h 4112514"/>
              <a:gd name="connsiteX18" fmla="*/ 1009400 w 3810000"/>
              <a:gd name="connsiteY18" fmla="*/ 2708408 h 4112514"/>
              <a:gd name="connsiteX19" fmla="*/ 2812359 w 3810000"/>
              <a:gd name="connsiteY19" fmla="*/ 2706884 h 4112514"/>
              <a:gd name="connsiteX20" fmla="*/ 2864358 w 3810000"/>
              <a:gd name="connsiteY20" fmla="*/ 2733294 h 4112514"/>
              <a:gd name="connsiteX21" fmla="*/ 3253740 w 3810000"/>
              <a:gd name="connsiteY21" fmla="*/ 3124200 h 4112514"/>
              <a:gd name="connsiteX22" fmla="*/ 3268856 w 3810000"/>
              <a:gd name="connsiteY22" fmla="*/ 3139526 h 4112514"/>
              <a:gd name="connsiteX23" fmla="*/ 3252873 w 3810000"/>
              <a:gd name="connsiteY23" fmla="*/ 3246101 h 4112514"/>
              <a:gd name="connsiteX24" fmla="*/ 3146298 w 3810000"/>
              <a:gd name="connsiteY24" fmla="*/ 3230118 h 4112514"/>
              <a:gd name="connsiteX25" fmla="*/ 2756916 w 3810000"/>
              <a:gd name="connsiteY25" fmla="*/ 2840736 h 4112514"/>
              <a:gd name="connsiteX26" fmla="*/ 2748600 w 3810000"/>
              <a:gd name="connsiteY26" fmla="*/ 2832420 h 4112514"/>
              <a:gd name="connsiteX27" fmla="*/ 2756916 w 3810000"/>
              <a:gd name="connsiteY27" fmla="*/ 2724978 h 4112514"/>
              <a:gd name="connsiteX28" fmla="*/ 2812359 w 3810000"/>
              <a:gd name="connsiteY28" fmla="*/ 2706884 h 4112514"/>
              <a:gd name="connsiteX29" fmla="*/ 3185160 w 3810000"/>
              <a:gd name="connsiteY29" fmla="*/ 1805940 h 4112514"/>
              <a:gd name="connsiteX30" fmla="*/ 3733800 w 3810000"/>
              <a:gd name="connsiteY30" fmla="*/ 1805940 h 4112514"/>
              <a:gd name="connsiteX31" fmla="*/ 3810000 w 3810000"/>
              <a:gd name="connsiteY31" fmla="*/ 1882140 h 4112514"/>
              <a:gd name="connsiteX32" fmla="*/ 3733800 w 3810000"/>
              <a:gd name="connsiteY32" fmla="*/ 1958340 h 4112514"/>
              <a:gd name="connsiteX33" fmla="*/ 3185160 w 3810000"/>
              <a:gd name="connsiteY33" fmla="*/ 1958340 h 4112514"/>
              <a:gd name="connsiteX34" fmla="*/ 3108960 w 3810000"/>
              <a:gd name="connsiteY34" fmla="*/ 1882140 h 4112514"/>
              <a:gd name="connsiteX35" fmla="*/ 3185160 w 3810000"/>
              <a:gd name="connsiteY35" fmla="*/ 1805940 h 4112514"/>
              <a:gd name="connsiteX36" fmla="*/ 76200 w 3810000"/>
              <a:gd name="connsiteY36" fmla="*/ 1805940 h 4112514"/>
              <a:gd name="connsiteX37" fmla="*/ 624840 w 3810000"/>
              <a:gd name="connsiteY37" fmla="*/ 1805940 h 4112514"/>
              <a:gd name="connsiteX38" fmla="*/ 701040 w 3810000"/>
              <a:gd name="connsiteY38" fmla="*/ 1882140 h 4112514"/>
              <a:gd name="connsiteX39" fmla="*/ 624840 w 3810000"/>
              <a:gd name="connsiteY39" fmla="*/ 1958340 h 4112514"/>
              <a:gd name="connsiteX40" fmla="*/ 76200 w 3810000"/>
              <a:gd name="connsiteY40" fmla="*/ 1958340 h 4112514"/>
              <a:gd name="connsiteX41" fmla="*/ 0 w 3810000"/>
              <a:gd name="connsiteY41" fmla="*/ 1882140 h 4112514"/>
              <a:gd name="connsiteX42" fmla="*/ 76200 w 3810000"/>
              <a:gd name="connsiteY42" fmla="*/ 1805940 h 4112514"/>
              <a:gd name="connsiteX43" fmla="*/ 1935480 w 3810000"/>
              <a:gd name="connsiteY43" fmla="*/ 1155954 h 4112514"/>
              <a:gd name="connsiteX44" fmla="*/ 2661666 w 3810000"/>
              <a:gd name="connsiteY44" fmla="*/ 1882140 h 4112514"/>
              <a:gd name="connsiteX45" fmla="*/ 2585466 w 3810000"/>
              <a:gd name="connsiteY45" fmla="*/ 1958340 h 4112514"/>
              <a:gd name="connsiteX46" fmla="*/ 2509266 w 3810000"/>
              <a:gd name="connsiteY46" fmla="*/ 1882140 h 4112514"/>
              <a:gd name="connsiteX47" fmla="*/ 1935480 w 3810000"/>
              <a:gd name="connsiteY47" fmla="*/ 1308354 h 4112514"/>
              <a:gd name="connsiteX48" fmla="*/ 1859280 w 3810000"/>
              <a:gd name="connsiteY48" fmla="*/ 1232154 h 4112514"/>
              <a:gd name="connsiteX49" fmla="*/ 1935480 w 3810000"/>
              <a:gd name="connsiteY49" fmla="*/ 1155954 h 4112514"/>
              <a:gd name="connsiteX50" fmla="*/ 1931889 w 3810000"/>
              <a:gd name="connsiteY50" fmla="*/ 987771 h 4112514"/>
              <a:gd name="connsiteX51" fmla="*/ 982980 w 3810000"/>
              <a:gd name="connsiteY51" fmla="*/ 1883664 h 4112514"/>
              <a:gd name="connsiteX52" fmla="*/ 1456944 w 3810000"/>
              <a:gd name="connsiteY52" fmla="*/ 2755392 h 4112514"/>
              <a:gd name="connsiteX53" fmla="*/ 1491234 w 3810000"/>
              <a:gd name="connsiteY53" fmla="*/ 2819400 h 4112514"/>
              <a:gd name="connsiteX54" fmla="*/ 1491234 w 3810000"/>
              <a:gd name="connsiteY54" fmla="*/ 3211068 h 4112514"/>
              <a:gd name="connsiteX55" fmla="*/ 2319528 w 3810000"/>
              <a:gd name="connsiteY55" fmla="*/ 3211068 h 4112514"/>
              <a:gd name="connsiteX56" fmla="*/ 2319528 w 3810000"/>
              <a:gd name="connsiteY56" fmla="*/ 2823972 h 4112514"/>
              <a:gd name="connsiteX57" fmla="*/ 2353818 w 3810000"/>
              <a:gd name="connsiteY57" fmla="*/ 2759964 h 4112514"/>
              <a:gd name="connsiteX58" fmla="*/ 2353818 w 3810000"/>
              <a:gd name="connsiteY58" fmla="*/ 2757678 h 4112514"/>
              <a:gd name="connsiteX59" fmla="*/ 2827782 w 3810000"/>
              <a:gd name="connsiteY59" fmla="*/ 1883664 h 4112514"/>
              <a:gd name="connsiteX60" fmla="*/ 1931889 w 3810000"/>
              <a:gd name="connsiteY60" fmla="*/ 987771 h 4112514"/>
              <a:gd name="connsiteX61" fmla="*/ 1905000 w 3810000"/>
              <a:gd name="connsiteY61" fmla="*/ 810768 h 4112514"/>
              <a:gd name="connsiteX62" fmla="*/ 2972562 w 3810000"/>
              <a:gd name="connsiteY62" fmla="*/ 1885950 h 4112514"/>
              <a:gd name="connsiteX63" fmla="*/ 2464308 w 3810000"/>
              <a:gd name="connsiteY63" fmla="*/ 2862072 h 4112514"/>
              <a:gd name="connsiteX64" fmla="*/ 2464308 w 3810000"/>
              <a:gd name="connsiteY64" fmla="*/ 3638550 h 4112514"/>
              <a:gd name="connsiteX65" fmla="*/ 2458974 w 3810000"/>
              <a:gd name="connsiteY65" fmla="*/ 3664458 h 4112514"/>
              <a:gd name="connsiteX66" fmla="*/ 2458974 w 3810000"/>
              <a:gd name="connsiteY66" fmla="*/ 3670554 h 4112514"/>
              <a:gd name="connsiteX67" fmla="*/ 2454402 w 3810000"/>
              <a:gd name="connsiteY67" fmla="*/ 3679698 h 4112514"/>
              <a:gd name="connsiteX68" fmla="*/ 2186178 w 3810000"/>
              <a:gd name="connsiteY68" fmla="*/ 4078986 h 4112514"/>
              <a:gd name="connsiteX69" fmla="*/ 2122932 w 3810000"/>
              <a:gd name="connsiteY69" fmla="*/ 4112514 h 4112514"/>
              <a:gd name="connsiteX70" fmla="*/ 1679448 w 3810000"/>
              <a:gd name="connsiteY70" fmla="*/ 4112514 h 4112514"/>
              <a:gd name="connsiteX71" fmla="*/ 1616202 w 3810000"/>
              <a:gd name="connsiteY71" fmla="*/ 4078986 h 4112514"/>
              <a:gd name="connsiteX72" fmla="*/ 1347978 w 3810000"/>
              <a:gd name="connsiteY72" fmla="*/ 3679698 h 4112514"/>
              <a:gd name="connsiteX73" fmla="*/ 1343406 w 3810000"/>
              <a:gd name="connsiteY73" fmla="*/ 3670554 h 4112514"/>
              <a:gd name="connsiteX74" fmla="*/ 1343406 w 3810000"/>
              <a:gd name="connsiteY74" fmla="*/ 3664458 h 4112514"/>
              <a:gd name="connsiteX75" fmla="*/ 1338072 w 3810000"/>
              <a:gd name="connsiteY75" fmla="*/ 3638550 h 4112514"/>
              <a:gd name="connsiteX76" fmla="*/ 1338072 w 3810000"/>
              <a:gd name="connsiteY76" fmla="*/ 2862072 h 4112514"/>
              <a:gd name="connsiteX77" fmla="*/ 829818 w 3810000"/>
              <a:gd name="connsiteY77" fmla="*/ 1885950 h 4112514"/>
              <a:gd name="connsiteX78" fmla="*/ 1905000 w 3810000"/>
              <a:gd name="connsiteY78" fmla="*/ 810768 h 4112514"/>
              <a:gd name="connsiteX79" fmla="*/ 608260 w 3810000"/>
              <a:gd name="connsiteY79" fmla="*/ 515305 h 4112514"/>
              <a:gd name="connsiteX80" fmla="*/ 663702 w 3810000"/>
              <a:gd name="connsiteY80" fmla="*/ 533400 h 4112514"/>
              <a:gd name="connsiteX81" fmla="*/ 1053085 w 3810000"/>
              <a:gd name="connsiteY81" fmla="*/ 922781 h 4112514"/>
              <a:gd name="connsiteX82" fmla="*/ 1053085 w 3810000"/>
              <a:gd name="connsiteY82" fmla="*/ 1021908 h 4112514"/>
              <a:gd name="connsiteX83" fmla="*/ 945643 w 3810000"/>
              <a:gd name="connsiteY83" fmla="*/ 1030224 h 4112514"/>
              <a:gd name="connsiteX84" fmla="*/ 556260 w 3810000"/>
              <a:gd name="connsiteY84" fmla="*/ 640842 h 4112514"/>
              <a:gd name="connsiteX85" fmla="*/ 556260 w 3810000"/>
              <a:gd name="connsiteY85" fmla="*/ 541715 h 4112514"/>
              <a:gd name="connsiteX86" fmla="*/ 608260 w 3810000"/>
              <a:gd name="connsiteY86" fmla="*/ 515305 h 4112514"/>
              <a:gd name="connsiteX87" fmla="*/ 3195862 w 3810000"/>
              <a:gd name="connsiteY87" fmla="*/ 515077 h 4112514"/>
              <a:gd name="connsiteX88" fmla="*/ 3245425 w 3810000"/>
              <a:gd name="connsiteY88" fmla="*/ 533400 h 4112514"/>
              <a:gd name="connsiteX89" fmla="*/ 3253740 w 3810000"/>
              <a:gd name="connsiteY89" fmla="*/ 640842 h 4112514"/>
              <a:gd name="connsiteX90" fmla="*/ 2864358 w 3810000"/>
              <a:gd name="connsiteY90" fmla="*/ 1030225 h 4112514"/>
              <a:gd name="connsiteX91" fmla="*/ 2810256 w 3810000"/>
              <a:gd name="connsiteY91" fmla="*/ 1052323 h 4112514"/>
              <a:gd name="connsiteX92" fmla="*/ 2811018 w 3810000"/>
              <a:gd name="connsiteY92" fmla="*/ 1053084 h 4112514"/>
              <a:gd name="connsiteX93" fmla="*/ 2756469 w 3810000"/>
              <a:gd name="connsiteY93" fmla="*/ 1030548 h 4112514"/>
              <a:gd name="connsiteX94" fmla="*/ 2756916 w 3810000"/>
              <a:gd name="connsiteY94" fmla="*/ 922782 h 4112514"/>
              <a:gd name="connsiteX95" fmla="*/ 3146298 w 3810000"/>
              <a:gd name="connsiteY95" fmla="*/ 533400 h 4112514"/>
              <a:gd name="connsiteX96" fmla="*/ 3195862 w 3810000"/>
              <a:gd name="connsiteY96" fmla="*/ 515077 h 4112514"/>
              <a:gd name="connsiteX97" fmla="*/ 1905000 w 3810000"/>
              <a:gd name="connsiteY97" fmla="*/ 0 h 4112514"/>
              <a:gd name="connsiteX98" fmla="*/ 1981200 w 3810000"/>
              <a:gd name="connsiteY98" fmla="*/ 76200 h 4112514"/>
              <a:gd name="connsiteX99" fmla="*/ 1981200 w 3810000"/>
              <a:gd name="connsiteY99" fmla="*/ 629412 h 4112514"/>
              <a:gd name="connsiteX100" fmla="*/ 1905000 w 3810000"/>
              <a:gd name="connsiteY100" fmla="*/ 705612 h 4112514"/>
              <a:gd name="connsiteX101" fmla="*/ 1902676 w 3810000"/>
              <a:gd name="connsiteY101" fmla="*/ 705574 h 4112514"/>
              <a:gd name="connsiteX102" fmla="*/ 1828800 w 3810000"/>
              <a:gd name="connsiteY102" fmla="*/ 627126 h 4112514"/>
              <a:gd name="connsiteX103" fmla="*/ 1828800 w 3810000"/>
              <a:gd name="connsiteY103" fmla="*/ 76200 h 4112514"/>
              <a:gd name="connsiteX104" fmla="*/ 1905000 w 3810000"/>
              <a:gd name="connsiteY104" fmla="*/ 0 h 411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810000" h="4112514">
                <a:moveTo>
                  <a:pt x="1557528" y="3715512"/>
                </a:moveTo>
                <a:lnTo>
                  <a:pt x="1723644" y="3962400"/>
                </a:lnTo>
                <a:lnTo>
                  <a:pt x="2086356" y="3962400"/>
                </a:lnTo>
                <a:lnTo>
                  <a:pt x="2251710" y="3715512"/>
                </a:lnTo>
                <a:close/>
                <a:moveTo>
                  <a:pt x="1491234" y="3361182"/>
                </a:moveTo>
                <a:lnTo>
                  <a:pt x="1491234" y="3563112"/>
                </a:lnTo>
                <a:lnTo>
                  <a:pt x="2319528" y="3563112"/>
                </a:lnTo>
                <a:lnTo>
                  <a:pt x="2318766" y="3361182"/>
                </a:lnTo>
                <a:close/>
                <a:moveTo>
                  <a:pt x="1009400" y="2708408"/>
                </a:moveTo>
                <a:cubicBezTo>
                  <a:pt x="1028843" y="2709913"/>
                  <a:pt x="1047712" y="2718835"/>
                  <a:pt x="1061399" y="2734818"/>
                </a:cubicBezTo>
                <a:cubicBezTo>
                  <a:pt x="1088774" y="2766784"/>
                  <a:pt x="1085050" y="2814885"/>
                  <a:pt x="1053084" y="2842260"/>
                </a:cubicBezTo>
                <a:lnTo>
                  <a:pt x="663702" y="3231642"/>
                </a:lnTo>
                <a:cubicBezTo>
                  <a:pt x="661149" y="3234623"/>
                  <a:pt x="658368" y="3237405"/>
                  <a:pt x="655386" y="3239957"/>
                </a:cubicBezTo>
                <a:cubicBezTo>
                  <a:pt x="623421" y="3267332"/>
                  <a:pt x="575319" y="3263608"/>
                  <a:pt x="547944" y="3231642"/>
                </a:cubicBezTo>
                <a:cubicBezTo>
                  <a:pt x="520570" y="3199676"/>
                  <a:pt x="524294" y="3151575"/>
                  <a:pt x="556260" y="3124200"/>
                </a:cubicBezTo>
                <a:lnTo>
                  <a:pt x="945642" y="2733294"/>
                </a:lnTo>
                <a:lnTo>
                  <a:pt x="945642" y="2734818"/>
                </a:lnTo>
                <a:cubicBezTo>
                  <a:pt x="948195" y="2731837"/>
                  <a:pt x="950976" y="2729055"/>
                  <a:pt x="953957" y="2726503"/>
                </a:cubicBezTo>
                <a:cubicBezTo>
                  <a:pt x="969940" y="2712816"/>
                  <a:pt x="989957" y="2706903"/>
                  <a:pt x="1009400" y="2708408"/>
                </a:cubicBezTo>
                <a:close/>
                <a:moveTo>
                  <a:pt x="2812359" y="2706884"/>
                </a:moveTo>
                <a:cubicBezTo>
                  <a:pt x="2831802" y="2708389"/>
                  <a:pt x="2850671" y="2717311"/>
                  <a:pt x="2864358" y="2733294"/>
                </a:cubicBezTo>
                <a:lnTo>
                  <a:pt x="3253740" y="3124200"/>
                </a:lnTo>
                <a:cubicBezTo>
                  <a:pt x="3259484" y="3128562"/>
                  <a:pt x="3264570" y="3133725"/>
                  <a:pt x="3268856" y="3139526"/>
                </a:cubicBezTo>
                <a:cubicBezTo>
                  <a:pt x="3293869" y="3173368"/>
                  <a:pt x="3286715" y="3221088"/>
                  <a:pt x="3252873" y="3246101"/>
                </a:cubicBezTo>
                <a:cubicBezTo>
                  <a:pt x="3219031" y="3271114"/>
                  <a:pt x="3171310" y="3263960"/>
                  <a:pt x="3146298" y="3230118"/>
                </a:cubicBezTo>
                <a:lnTo>
                  <a:pt x="2756916" y="2840736"/>
                </a:lnTo>
                <a:cubicBezTo>
                  <a:pt x="2753934" y="2838183"/>
                  <a:pt x="2751153" y="2835402"/>
                  <a:pt x="2748600" y="2832420"/>
                </a:cubicBezTo>
                <a:cubicBezTo>
                  <a:pt x="2721226" y="2800454"/>
                  <a:pt x="2724950" y="2752353"/>
                  <a:pt x="2756916" y="2724978"/>
                </a:cubicBezTo>
                <a:cubicBezTo>
                  <a:pt x="2772899" y="2711291"/>
                  <a:pt x="2792916" y="2705379"/>
                  <a:pt x="2812359" y="2706884"/>
                </a:cubicBezTo>
                <a:close/>
                <a:moveTo>
                  <a:pt x="3185160" y="1805940"/>
                </a:moveTo>
                <a:lnTo>
                  <a:pt x="3733800" y="1805940"/>
                </a:lnTo>
                <a:cubicBezTo>
                  <a:pt x="3775881" y="1805940"/>
                  <a:pt x="3810000" y="1840058"/>
                  <a:pt x="3810000" y="1882140"/>
                </a:cubicBezTo>
                <a:cubicBezTo>
                  <a:pt x="3810000" y="1924221"/>
                  <a:pt x="3775881" y="1958340"/>
                  <a:pt x="3733800" y="1958340"/>
                </a:cubicBezTo>
                <a:lnTo>
                  <a:pt x="3185160" y="1958340"/>
                </a:lnTo>
                <a:cubicBezTo>
                  <a:pt x="3143078" y="1958340"/>
                  <a:pt x="3108960" y="1924221"/>
                  <a:pt x="3108960" y="1882140"/>
                </a:cubicBezTo>
                <a:cubicBezTo>
                  <a:pt x="3108960" y="1840058"/>
                  <a:pt x="3143078" y="1805940"/>
                  <a:pt x="3185160" y="1805940"/>
                </a:cubicBezTo>
                <a:close/>
                <a:moveTo>
                  <a:pt x="76200" y="1805940"/>
                </a:moveTo>
                <a:lnTo>
                  <a:pt x="624840" y="1805940"/>
                </a:lnTo>
                <a:cubicBezTo>
                  <a:pt x="666921" y="1805940"/>
                  <a:pt x="701040" y="1840058"/>
                  <a:pt x="701040" y="1882140"/>
                </a:cubicBezTo>
                <a:cubicBezTo>
                  <a:pt x="701040" y="1924221"/>
                  <a:pt x="666921" y="1958340"/>
                  <a:pt x="624840" y="1958340"/>
                </a:cubicBezTo>
                <a:lnTo>
                  <a:pt x="76200" y="1958340"/>
                </a:lnTo>
                <a:cubicBezTo>
                  <a:pt x="34118" y="1958340"/>
                  <a:pt x="0" y="1924221"/>
                  <a:pt x="0" y="1882140"/>
                </a:cubicBezTo>
                <a:cubicBezTo>
                  <a:pt x="0" y="1840058"/>
                  <a:pt x="34118" y="1805940"/>
                  <a:pt x="76200" y="1805940"/>
                </a:cubicBezTo>
                <a:close/>
                <a:moveTo>
                  <a:pt x="1935480" y="1155954"/>
                </a:moveTo>
                <a:cubicBezTo>
                  <a:pt x="2336368" y="1156373"/>
                  <a:pt x="2661247" y="1481251"/>
                  <a:pt x="2661666" y="1882140"/>
                </a:cubicBezTo>
                <a:cubicBezTo>
                  <a:pt x="2661666" y="1924221"/>
                  <a:pt x="2627547" y="1958340"/>
                  <a:pt x="2585466" y="1958340"/>
                </a:cubicBezTo>
                <a:cubicBezTo>
                  <a:pt x="2543384" y="1958340"/>
                  <a:pt x="2509266" y="1924221"/>
                  <a:pt x="2509266" y="1882140"/>
                </a:cubicBezTo>
                <a:cubicBezTo>
                  <a:pt x="2508847" y="1565424"/>
                  <a:pt x="2252195" y="1308773"/>
                  <a:pt x="1935480" y="1308354"/>
                </a:cubicBezTo>
                <a:cubicBezTo>
                  <a:pt x="1893398" y="1308354"/>
                  <a:pt x="1859280" y="1274235"/>
                  <a:pt x="1859280" y="1232154"/>
                </a:cubicBezTo>
                <a:cubicBezTo>
                  <a:pt x="1859280" y="1190072"/>
                  <a:pt x="1893398" y="1155954"/>
                  <a:pt x="1935480" y="1155954"/>
                </a:cubicBezTo>
                <a:close/>
                <a:moveTo>
                  <a:pt x="1931889" y="987771"/>
                </a:moveTo>
                <a:cubicBezTo>
                  <a:pt x="1422463" y="973131"/>
                  <a:pt x="997620" y="1374238"/>
                  <a:pt x="982980" y="1883664"/>
                </a:cubicBezTo>
                <a:cubicBezTo>
                  <a:pt x="987999" y="2234498"/>
                  <a:pt x="1165212" y="2560443"/>
                  <a:pt x="1456944" y="2755392"/>
                </a:cubicBezTo>
                <a:cubicBezTo>
                  <a:pt x="1478461" y="2769555"/>
                  <a:pt x="1491358" y="2793635"/>
                  <a:pt x="1491234" y="2819400"/>
                </a:cubicBezTo>
                <a:lnTo>
                  <a:pt x="1491234" y="3211068"/>
                </a:lnTo>
                <a:lnTo>
                  <a:pt x="2319528" y="3211068"/>
                </a:lnTo>
                <a:lnTo>
                  <a:pt x="2319528" y="2823972"/>
                </a:lnTo>
                <a:cubicBezTo>
                  <a:pt x="2319404" y="2798207"/>
                  <a:pt x="2332301" y="2774128"/>
                  <a:pt x="2353818" y="2759964"/>
                </a:cubicBezTo>
                <a:lnTo>
                  <a:pt x="2353818" y="2757678"/>
                </a:lnTo>
                <a:cubicBezTo>
                  <a:pt x="2646207" y="2562272"/>
                  <a:pt x="2823515" y="2235317"/>
                  <a:pt x="2827782" y="1883664"/>
                </a:cubicBezTo>
                <a:cubicBezTo>
                  <a:pt x="2813732" y="1394812"/>
                  <a:pt x="2420740" y="1001820"/>
                  <a:pt x="1931889" y="987771"/>
                </a:cubicBezTo>
                <a:close/>
                <a:moveTo>
                  <a:pt x="1905000" y="810768"/>
                </a:moveTo>
                <a:cubicBezTo>
                  <a:pt x="2495655" y="815368"/>
                  <a:pt x="2972162" y="1295276"/>
                  <a:pt x="2972562" y="1885950"/>
                </a:cubicBezTo>
                <a:cubicBezTo>
                  <a:pt x="2967257" y="2273446"/>
                  <a:pt x="2778728" y="2635529"/>
                  <a:pt x="2464308" y="2862072"/>
                </a:cubicBezTo>
                <a:lnTo>
                  <a:pt x="2464308" y="3638550"/>
                </a:lnTo>
                <a:cubicBezTo>
                  <a:pt x="2464051" y="3647427"/>
                  <a:pt x="2462250" y="3656200"/>
                  <a:pt x="2458974" y="3664458"/>
                </a:cubicBezTo>
                <a:lnTo>
                  <a:pt x="2458974" y="3670554"/>
                </a:lnTo>
                <a:cubicBezTo>
                  <a:pt x="2457659" y="3673697"/>
                  <a:pt x="2456126" y="3676754"/>
                  <a:pt x="2454402" y="3679698"/>
                </a:cubicBezTo>
                <a:lnTo>
                  <a:pt x="2186178" y="4078986"/>
                </a:lnTo>
                <a:cubicBezTo>
                  <a:pt x="2171986" y="4099989"/>
                  <a:pt x="2148278" y="4112552"/>
                  <a:pt x="2122932" y="4112514"/>
                </a:cubicBezTo>
                <a:lnTo>
                  <a:pt x="1679448" y="4112514"/>
                </a:lnTo>
                <a:cubicBezTo>
                  <a:pt x="1654102" y="4112552"/>
                  <a:pt x="1630394" y="4099989"/>
                  <a:pt x="1616202" y="4078986"/>
                </a:cubicBezTo>
                <a:lnTo>
                  <a:pt x="1347978" y="3679698"/>
                </a:lnTo>
                <a:cubicBezTo>
                  <a:pt x="1346254" y="3676754"/>
                  <a:pt x="1344720" y="3673697"/>
                  <a:pt x="1343406" y="3670554"/>
                </a:cubicBezTo>
                <a:lnTo>
                  <a:pt x="1343406" y="3664458"/>
                </a:lnTo>
                <a:cubicBezTo>
                  <a:pt x="1340129" y="3656200"/>
                  <a:pt x="1338329" y="3647427"/>
                  <a:pt x="1338072" y="3638550"/>
                </a:cubicBezTo>
                <a:lnTo>
                  <a:pt x="1338072" y="2862072"/>
                </a:lnTo>
                <a:cubicBezTo>
                  <a:pt x="1023661" y="2635529"/>
                  <a:pt x="835123" y="2273446"/>
                  <a:pt x="829818" y="1885950"/>
                </a:cubicBezTo>
                <a:cubicBezTo>
                  <a:pt x="830237" y="1292314"/>
                  <a:pt x="1311364" y="811187"/>
                  <a:pt x="1905000" y="810768"/>
                </a:cubicBezTo>
                <a:close/>
                <a:moveTo>
                  <a:pt x="608260" y="515305"/>
                </a:moveTo>
                <a:cubicBezTo>
                  <a:pt x="627703" y="513800"/>
                  <a:pt x="647719" y="519713"/>
                  <a:pt x="663702" y="533400"/>
                </a:cubicBezTo>
                <a:lnTo>
                  <a:pt x="1053085" y="922781"/>
                </a:lnTo>
                <a:cubicBezTo>
                  <a:pt x="1077516" y="951309"/>
                  <a:pt x="1077516" y="993381"/>
                  <a:pt x="1053085" y="1021908"/>
                </a:cubicBezTo>
                <a:cubicBezTo>
                  <a:pt x="1025710" y="1053874"/>
                  <a:pt x="977608" y="1057598"/>
                  <a:pt x="945643" y="1030224"/>
                </a:cubicBezTo>
                <a:lnTo>
                  <a:pt x="556260" y="640842"/>
                </a:lnTo>
                <a:cubicBezTo>
                  <a:pt x="531829" y="612314"/>
                  <a:pt x="531829" y="570242"/>
                  <a:pt x="556260" y="541715"/>
                </a:cubicBezTo>
                <a:cubicBezTo>
                  <a:pt x="569947" y="525732"/>
                  <a:pt x="588817" y="516810"/>
                  <a:pt x="608260" y="515305"/>
                </a:cubicBezTo>
                <a:close/>
                <a:moveTo>
                  <a:pt x="3195862" y="515077"/>
                </a:moveTo>
                <a:cubicBezTo>
                  <a:pt x="3213512" y="515077"/>
                  <a:pt x="3231162" y="521185"/>
                  <a:pt x="3245425" y="533400"/>
                </a:cubicBezTo>
                <a:cubicBezTo>
                  <a:pt x="3277391" y="560775"/>
                  <a:pt x="3281115" y="608877"/>
                  <a:pt x="3253740" y="640842"/>
                </a:cubicBezTo>
                <a:lnTo>
                  <a:pt x="2864358" y="1030225"/>
                </a:lnTo>
                <a:cubicBezTo>
                  <a:pt x="2849976" y="1044483"/>
                  <a:pt x="2830506" y="1052437"/>
                  <a:pt x="2810256" y="1052323"/>
                </a:cubicBezTo>
                <a:lnTo>
                  <a:pt x="2811018" y="1053084"/>
                </a:lnTo>
                <a:cubicBezTo>
                  <a:pt x="2790540" y="1053208"/>
                  <a:pt x="2770880" y="1045084"/>
                  <a:pt x="2756469" y="1030548"/>
                </a:cubicBezTo>
                <a:cubicBezTo>
                  <a:pt x="2726836" y="1000668"/>
                  <a:pt x="2727037" y="952415"/>
                  <a:pt x="2756916" y="922782"/>
                </a:cubicBezTo>
                <a:lnTo>
                  <a:pt x="3146298" y="533400"/>
                </a:lnTo>
                <a:cubicBezTo>
                  <a:pt x="3160562" y="521185"/>
                  <a:pt x="3178212" y="515077"/>
                  <a:pt x="3195862" y="515077"/>
                </a:cubicBezTo>
                <a:close/>
                <a:moveTo>
                  <a:pt x="1905000" y="0"/>
                </a:moveTo>
                <a:cubicBezTo>
                  <a:pt x="1947081" y="0"/>
                  <a:pt x="1981200" y="34118"/>
                  <a:pt x="1981200" y="76200"/>
                </a:cubicBezTo>
                <a:lnTo>
                  <a:pt x="1981200" y="629412"/>
                </a:lnTo>
                <a:cubicBezTo>
                  <a:pt x="1981200" y="671493"/>
                  <a:pt x="1947081" y="705612"/>
                  <a:pt x="1905000" y="705612"/>
                </a:cubicBezTo>
                <a:cubicBezTo>
                  <a:pt x="1904219" y="705612"/>
                  <a:pt x="1903447" y="705593"/>
                  <a:pt x="1902676" y="705574"/>
                </a:cubicBezTo>
                <a:cubicBezTo>
                  <a:pt x="1860613" y="704316"/>
                  <a:pt x="1827533" y="669188"/>
                  <a:pt x="1828800" y="627126"/>
                </a:cubicBezTo>
                <a:lnTo>
                  <a:pt x="1828800" y="76200"/>
                </a:lnTo>
                <a:cubicBezTo>
                  <a:pt x="1828800" y="34118"/>
                  <a:pt x="1862919" y="0"/>
                  <a:pt x="1905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12" name="TextBox 11"/>
          <p:cNvSpPr txBox="1"/>
          <p:nvPr/>
        </p:nvSpPr>
        <p:spPr>
          <a:xfrm>
            <a:off x="927163" y="3610315"/>
            <a:ext cx="7277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Gotham Bold" pitchFamily="50" charset="0"/>
                <a:cs typeface="Aharoni" panose="02010803020104030203" pitchFamily="2" charset="-79"/>
              </a:rPr>
              <a:t>Klimaatsverandering</a:t>
            </a:r>
            <a:r>
              <a:rPr lang="en-US" sz="4000" dirty="0" smtClean="0">
                <a:solidFill>
                  <a:schemeClr val="bg1"/>
                </a:solidFill>
                <a:latin typeface="Gotham Bold" pitchFamily="50" charset="0"/>
                <a:cs typeface="Aharoni" panose="02010803020104030203" pitchFamily="2" charset="-79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Gotham Bold" pitchFamily="50" charset="0"/>
                <a:cs typeface="Aharoni" panose="02010803020104030203" pitchFamily="2" charset="-79"/>
              </a:rPr>
              <a:t>en</a:t>
            </a:r>
            <a:r>
              <a:rPr lang="en-US" sz="4000" dirty="0" smtClean="0">
                <a:solidFill>
                  <a:schemeClr val="bg1"/>
                </a:solidFill>
                <a:latin typeface="Gotham Bold" pitchFamily="50" charset="0"/>
                <a:cs typeface="Aharoni" panose="02010803020104030203" pitchFamily="2" charset="-79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Gotham Bold" pitchFamily="50" charset="0"/>
                <a:cs typeface="Aharoni" panose="02010803020104030203" pitchFamily="2" charset="-79"/>
              </a:rPr>
              <a:t>Risikobestuur</a:t>
            </a:r>
            <a:endParaRPr lang="en-US" sz="4000" dirty="0">
              <a:solidFill>
                <a:schemeClr val="bg1"/>
              </a:solidFill>
              <a:latin typeface="Gotham Bold" pitchFamily="50" charset="0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9" y="1070516"/>
            <a:ext cx="3018614" cy="851308"/>
          </a:xfrm>
          <a:prstGeom prst="rect">
            <a:avLst/>
          </a:prstGeom>
        </p:spPr>
      </p:pic>
      <p:sp>
        <p:nvSpPr>
          <p:cNvPr id="30" name="Date Placeholder 12"/>
          <p:cNvSpPr txBox="1">
            <a:spLocks/>
          </p:cNvSpPr>
          <p:nvPr/>
        </p:nvSpPr>
        <p:spPr>
          <a:xfrm>
            <a:off x="1331640" y="6294525"/>
            <a:ext cx="65527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Canola </a:t>
            </a:r>
            <a:r>
              <a:rPr lang="en-US" sz="2000" dirty="0" err="1" smtClean="0">
                <a:solidFill>
                  <a:schemeClr val="bg1"/>
                </a:solidFill>
              </a:rPr>
              <a:t>Inligtingsdag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Hopefield</a:t>
            </a:r>
            <a:r>
              <a:rPr lang="en-US" sz="2000" dirty="0" smtClean="0">
                <a:solidFill>
                  <a:schemeClr val="bg1"/>
                </a:solidFill>
              </a:rPr>
              <a:t>, 18 </a:t>
            </a:r>
            <a:r>
              <a:rPr lang="en-US" sz="2000" dirty="0" err="1" smtClean="0">
                <a:solidFill>
                  <a:schemeClr val="bg1"/>
                </a:solidFill>
              </a:rPr>
              <a:t>Februarie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2021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6075" y="4517492"/>
            <a:ext cx="6834909" cy="987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764" y="4613622"/>
            <a:ext cx="1899594" cy="89108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35179" y="273317"/>
            <a:ext cx="2817243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A roadmap to </a:t>
            </a:r>
            <a:r>
              <a:rPr lang="en-ZA" sz="2400" b="1" dirty="0" smtClean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a low-carbon and climate </a:t>
            </a:r>
            <a:r>
              <a:rPr lang="en-ZA" sz="2400" b="1" dirty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change </a:t>
            </a:r>
            <a:r>
              <a:rPr lang="en-ZA" sz="2400" b="1" dirty="0" smtClean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resilient </a:t>
            </a:r>
            <a:r>
              <a:rPr lang="en-ZA" sz="2400" b="1" dirty="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</a:rPr>
              <a:t>agriculture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221" r="1963" b="3221"/>
          <a:stretch/>
        </p:blipFill>
        <p:spPr>
          <a:xfrm>
            <a:off x="5687717" y="4344270"/>
            <a:ext cx="2138445" cy="14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Modelled </a:t>
            </a:r>
            <a:r>
              <a:rPr lang="en-ZA" dirty="0" err="1" smtClean="0"/>
              <a:t>Tmax</a:t>
            </a:r>
            <a:r>
              <a:rPr lang="en-ZA" dirty="0" smtClean="0"/>
              <a:t> (January), </a:t>
            </a:r>
            <a:r>
              <a:rPr lang="en-ZA" dirty="0" err="1" smtClean="0"/>
              <a:t>Tmin</a:t>
            </a:r>
            <a:r>
              <a:rPr lang="en-ZA" dirty="0" smtClean="0"/>
              <a:t> (July) (6 models)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9739" t="1746" r="1292" b="49788"/>
          <a:stretch/>
        </p:blipFill>
        <p:spPr>
          <a:xfrm>
            <a:off x="827584" y="971948"/>
            <a:ext cx="4358860" cy="2964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9739" t="49781" r="1292" b="2500"/>
          <a:stretch/>
        </p:blipFill>
        <p:spPr>
          <a:xfrm>
            <a:off x="2771800" y="3861048"/>
            <a:ext cx="4358860" cy="29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Modelled Annual Rainfall (7 models)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78" t="3484" r="2216" b="3477"/>
          <a:stretch/>
        </p:blipFill>
        <p:spPr>
          <a:xfrm>
            <a:off x="611560" y="978259"/>
            <a:ext cx="3816424" cy="2614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753" t="3885" r="2126" b="4022"/>
          <a:stretch/>
        </p:blipFill>
        <p:spPr>
          <a:xfrm>
            <a:off x="4355976" y="979021"/>
            <a:ext cx="3859049" cy="2614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86" t="3845" r="2551" b="3872"/>
          <a:stretch/>
        </p:blipFill>
        <p:spPr>
          <a:xfrm>
            <a:off x="3793231" y="3598284"/>
            <a:ext cx="4739209" cy="3259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79BCD-FD79-4214-A328-AD93EDEF9558}"/>
              </a:ext>
            </a:extLst>
          </p:cNvPr>
          <p:cNvSpPr txBox="1"/>
          <p:nvPr/>
        </p:nvSpPr>
        <p:spPr>
          <a:xfrm>
            <a:off x="107504" y="3742581"/>
            <a:ext cx="35283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300" dirty="0" smtClean="0"/>
              <a:t>MAP </a:t>
            </a:r>
            <a:r>
              <a:rPr lang="en-US" sz="1300" dirty="0"/>
              <a:t>is projected to </a:t>
            </a:r>
            <a:r>
              <a:rPr lang="en-US" sz="1300" b="1" dirty="0"/>
              <a:t>decrease</a:t>
            </a:r>
            <a:r>
              <a:rPr lang="en-US" sz="1300" dirty="0"/>
              <a:t> </a:t>
            </a:r>
            <a:r>
              <a:rPr lang="en-US" sz="1300" dirty="0" smtClean="0"/>
              <a:t>by &gt;40mm </a:t>
            </a:r>
            <a:r>
              <a:rPr lang="en-US" sz="1300" dirty="0"/>
              <a:t>per annum in large parts of the west, and by 10-20 mm in the </a:t>
            </a:r>
            <a:r>
              <a:rPr lang="en-US" sz="1300" dirty="0" smtClean="0"/>
              <a:t>south.</a:t>
            </a:r>
          </a:p>
          <a:p>
            <a:pPr>
              <a:spcAft>
                <a:spcPts val="1200"/>
              </a:spcAft>
            </a:pPr>
            <a:r>
              <a:rPr lang="en-US" sz="1300" dirty="0" smtClean="0"/>
              <a:t>In </a:t>
            </a:r>
            <a:r>
              <a:rPr lang="en-US" sz="1300" dirty="0"/>
              <a:t>the </a:t>
            </a:r>
            <a:r>
              <a:rPr lang="en-US" sz="1300" dirty="0" smtClean="0"/>
              <a:t>north-east, </a:t>
            </a:r>
            <a:r>
              <a:rPr lang="en-US" sz="1300" dirty="0"/>
              <a:t>MAP is projected to </a:t>
            </a:r>
            <a:r>
              <a:rPr lang="en-US" sz="1300" b="1" dirty="0"/>
              <a:t>increase</a:t>
            </a:r>
            <a:r>
              <a:rPr lang="en-US" sz="1300" dirty="0"/>
              <a:t> by 10-20 mm</a:t>
            </a:r>
            <a:r>
              <a:rPr lang="en-US" sz="13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en-US" sz="1300" dirty="0" smtClean="0"/>
              <a:t>In </a:t>
            </a:r>
            <a:r>
              <a:rPr lang="en-US" sz="1300" dirty="0"/>
              <a:t>large parts of the central region, absolute changes (in mm) do not deviate much from zero (</a:t>
            </a:r>
            <a:r>
              <a:rPr lang="en-US" sz="1300" b="1" dirty="0"/>
              <a:t>no change</a:t>
            </a:r>
            <a:r>
              <a:rPr lang="en-US" sz="1300" dirty="0" smtClean="0"/>
              <a:t>).</a:t>
            </a:r>
            <a:endParaRPr lang="en-ZA" sz="1300" dirty="0" smtClean="0"/>
          </a:p>
        </p:txBody>
      </p:sp>
    </p:spTree>
    <p:extLst>
      <p:ext uri="{BB962C8B-B14F-4D97-AF65-F5344CB8AC3E}">
        <p14:creationId xmlns:p14="http://schemas.microsoft.com/office/powerpoint/2010/main" val="7312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Modelled Annual Ref. Potential Evaporation (6 models)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9" y="1017096"/>
            <a:ext cx="9110757" cy="327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BD2305-31EF-400D-98EA-4FF557959938}"/>
              </a:ext>
            </a:extLst>
          </p:cNvPr>
          <p:cNvSpPr txBox="1"/>
          <p:nvPr/>
        </p:nvSpPr>
        <p:spPr>
          <a:xfrm>
            <a:off x="693127" y="4365104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Mean </a:t>
            </a:r>
            <a:r>
              <a:rPr lang="en-US" sz="1600" dirty="0"/>
              <a:t>annual A-pan equivalent reference potential </a:t>
            </a:r>
            <a:r>
              <a:rPr lang="en-US" sz="1600" dirty="0" smtClean="0"/>
              <a:t>evaporation: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Projections show </a:t>
            </a:r>
            <a:r>
              <a:rPr lang="en-US" sz="1600" dirty="0"/>
              <a:t>annual increases from as little as 20 mm in the eastern mountains to &gt; 140 mm in the eastern </a:t>
            </a:r>
            <a:r>
              <a:rPr lang="en-US" sz="1600" dirty="0" smtClean="0"/>
              <a:t>Karoo (right map).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Over most of the agricultural areas, the </a:t>
            </a:r>
            <a:r>
              <a:rPr lang="en-US" sz="1600" b="1" dirty="0"/>
              <a:t>projected annual increases into the immediate future are in the range 70-120 </a:t>
            </a:r>
            <a:r>
              <a:rPr lang="en-US" sz="1600" b="1" dirty="0" smtClean="0"/>
              <a:t>mm</a:t>
            </a:r>
            <a:r>
              <a:rPr lang="en-US" sz="1600" dirty="0" smtClean="0"/>
              <a:t>.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601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Modelled Rainfall Changes: 2050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977092"/>
            <a:ext cx="630991" cy="498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1051467"/>
            <a:ext cx="8754615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Modelled Changes in Maximum Temperature: 2050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977092"/>
            <a:ext cx="630991" cy="49839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052736"/>
            <a:ext cx="8734425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47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Additional number of hot days &gt; 32°C: 2050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977092"/>
            <a:ext cx="630991" cy="49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9" y="1087933"/>
            <a:ext cx="8742422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Severe weather events: increasing out to 2050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7" name="Picture 2" descr="http://i189.photobucket.com/albums/z46/Trailrider_album2/Ride%20reports/Montagu%20Pass%20112007/P101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" y="970378"/>
            <a:ext cx="9144011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097113" y="4437112"/>
            <a:ext cx="6057900" cy="2743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More heat stress</a:t>
            </a:r>
          </a:p>
          <a:p>
            <a:pPr>
              <a:spcAft>
                <a:spcPts val="9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More frequent and longer dry spells</a:t>
            </a:r>
          </a:p>
          <a:p>
            <a:pPr>
              <a:spcAft>
                <a:spcPts val="900"/>
              </a:spcAft>
            </a:pPr>
            <a:r>
              <a:rPr lang="en-ZA" sz="1800" dirty="0" smtClean="0">
                <a:solidFill>
                  <a:schemeClr val="bg1"/>
                </a:solidFill>
              </a:rPr>
              <a:t>More heavy rainfall and floods</a:t>
            </a:r>
          </a:p>
          <a:p>
            <a:pPr>
              <a:spcAft>
                <a:spcPts val="900"/>
              </a:spcAft>
            </a:pPr>
            <a:r>
              <a:rPr lang="en-ZA" sz="1800" dirty="0" smtClean="0">
                <a:solidFill>
                  <a:schemeClr val="bg1"/>
                </a:solidFill>
              </a:rPr>
              <a:t>Possible changes in hail and strong winds</a:t>
            </a:r>
          </a:p>
          <a:p>
            <a:pPr>
              <a:spcAft>
                <a:spcPts val="900"/>
              </a:spcAft>
            </a:pPr>
            <a:r>
              <a:rPr lang="en-ZA" sz="1800" dirty="0" smtClean="0">
                <a:solidFill>
                  <a:schemeClr val="bg1"/>
                </a:solidFill>
              </a:rPr>
              <a:t>Increasingly favourable conditions for wildfires</a:t>
            </a:r>
            <a:endParaRPr lang="en-Z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63716"/>
            <a:ext cx="9169179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Future potential: Dryland Crops and Livestock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/>
          <a:stretch/>
        </p:blipFill>
        <p:spPr>
          <a:xfrm>
            <a:off x="0" y="2126175"/>
            <a:ext cx="9144000" cy="475920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21066238">
            <a:off x="1393868" y="3475694"/>
            <a:ext cx="5887176" cy="20974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rot="15871153">
            <a:off x="-732150" y="3515917"/>
            <a:ext cx="3218930" cy="114355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21417188">
            <a:off x="1066802" y="5458905"/>
            <a:ext cx="5007375" cy="105673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5" name="Rounded Rectangular Callout 14"/>
          <p:cNvSpPr>
            <a:spLocks noChangeAspect="1"/>
          </p:cNvSpPr>
          <p:nvPr/>
        </p:nvSpPr>
        <p:spPr>
          <a:xfrm>
            <a:off x="94191" y="1059375"/>
            <a:ext cx="3476296" cy="1458955"/>
          </a:xfrm>
          <a:prstGeom prst="wedgeRoundRectCallout">
            <a:avLst/>
          </a:prstGeom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Drier winter &amp; wetter spring; more variable grazing; increasing heat stress; prone to drought; some areas increasingly marginal; water scarcity</a:t>
            </a:r>
          </a:p>
        </p:txBody>
      </p:sp>
    </p:spTree>
    <p:extLst>
      <p:ext uri="{BB962C8B-B14F-4D97-AF65-F5344CB8AC3E}">
        <p14:creationId xmlns:p14="http://schemas.microsoft.com/office/powerpoint/2010/main" val="18829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Future potential: Dryland Crops and Livestock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/>
          <a:stretch/>
        </p:blipFill>
        <p:spPr>
          <a:xfrm>
            <a:off x="0" y="2054167"/>
            <a:ext cx="9144000" cy="475920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21066238">
            <a:off x="1393868" y="3403686"/>
            <a:ext cx="5887176" cy="20974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rot="15871153">
            <a:off x="-732150" y="3443909"/>
            <a:ext cx="3218930" cy="114355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rot="21417188">
            <a:off x="1066802" y="5386897"/>
            <a:ext cx="5007375" cy="105673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23" name="Rounded Rectangular Callout 22"/>
          <p:cNvSpPr>
            <a:spLocks noChangeAspect="1"/>
          </p:cNvSpPr>
          <p:nvPr/>
        </p:nvSpPr>
        <p:spPr>
          <a:xfrm>
            <a:off x="2718731" y="3578166"/>
            <a:ext cx="3916646" cy="1752876"/>
          </a:xfrm>
          <a:prstGeom prst="wedgeRoundRectCallout">
            <a:avLst/>
          </a:prstGeom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Milder climatic changes and will remain cooler region; drier winter but possible shifts into shoulder seasons and possible annual increases; prone to rainfall extremes; lack of water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1695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Climate Change: a game changer?</a:t>
            </a:r>
            <a:endParaRPr lang="en-ZA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1052736"/>
            <a:ext cx="7733109" cy="4896073"/>
          </a:xfrm>
        </p:spPr>
        <p:txBody>
          <a:bodyPr>
            <a:norm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Climate </a:t>
            </a:r>
            <a:r>
              <a:rPr lang="en-US" sz="1800" dirty="0">
                <a:solidFill>
                  <a:prstClr val="black"/>
                </a:solidFill>
              </a:rPr>
              <a:t>change is an emergency, and requires urgent action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We must achieve net zero greenhouse gas emissions by 2050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The foundation for our response must lie in </a:t>
            </a:r>
            <a:r>
              <a:rPr lang="en-US" sz="1800" b="1" dirty="0">
                <a:solidFill>
                  <a:prstClr val="black"/>
                </a:solidFill>
              </a:rPr>
              <a:t>regeneration of our </a:t>
            </a:r>
            <a:r>
              <a:rPr lang="en-US" sz="1800" b="1" dirty="0" smtClean="0">
                <a:solidFill>
                  <a:prstClr val="black"/>
                </a:solidFill>
              </a:rPr>
              <a:t>landscape, </a:t>
            </a:r>
            <a:r>
              <a:rPr lang="en-US" sz="1800" b="1" dirty="0">
                <a:solidFill>
                  <a:prstClr val="black"/>
                </a:solidFill>
              </a:rPr>
              <a:t>soils and rivers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prstClr val="black"/>
                </a:solidFill>
              </a:rPr>
              <a:t>Economic growth </a:t>
            </a:r>
            <a:r>
              <a:rPr lang="en-US" sz="1800" dirty="0">
                <a:solidFill>
                  <a:prstClr val="black"/>
                </a:solidFill>
              </a:rPr>
              <a:t>will need to be climate change-proof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Climate change responses must be </a:t>
            </a:r>
            <a:r>
              <a:rPr lang="en-US" sz="1800" b="1" dirty="0">
                <a:solidFill>
                  <a:prstClr val="black"/>
                </a:solidFill>
              </a:rPr>
              <a:t>fair and inclusive</a:t>
            </a:r>
            <a:r>
              <a:rPr lang="en-US" sz="1800" dirty="0" smtClean="0">
                <a:solidFill>
                  <a:prstClr val="black"/>
                </a:solidFill>
              </a:rPr>
              <a:t>,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and </a:t>
            </a:r>
            <a:r>
              <a:rPr lang="en-US" sz="1800" dirty="0">
                <a:solidFill>
                  <a:prstClr val="black"/>
                </a:solidFill>
              </a:rPr>
              <a:t>place the needs of people and communities first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prstClr val="black"/>
                </a:solidFill>
              </a:rPr>
              <a:t>Government</a:t>
            </a:r>
            <a:r>
              <a:rPr lang="en-US" sz="1800" dirty="0">
                <a:solidFill>
                  <a:prstClr val="black"/>
                </a:solidFill>
              </a:rPr>
              <a:t> must lead implementation </a:t>
            </a:r>
            <a:r>
              <a:rPr lang="en-US" sz="1800" dirty="0" smtClean="0">
                <a:solidFill>
                  <a:prstClr val="black"/>
                </a:solidFill>
              </a:rPr>
              <a:t>through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b="1" dirty="0" smtClean="0">
                <a:solidFill>
                  <a:prstClr val="black"/>
                </a:solidFill>
              </a:rPr>
              <a:t>good </a:t>
            </a:r>
            <a:r>
              <a:rPr lang="en-US" sz="1800" b="1" dirty="0">
                <a:solidFill>
                  <a:prstClr val="black"/>
                </a:solidFill>
              </a:rPr>
              <a:t>governance and climate </a:t>
            </a:r>
            <a:r>
              <a:rPr lang="en-US" sz="1800" b="1" dirty="0" smtClean="0">
                <a:solidFill>
                  <a:prstClr val="black"/>
                </a:solidFill>
              </a:rPr>
              <a:t>leadership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prstClr val="black"/>
                </a:solidFill>
              </a:rPr>
              <a:t>In partnership with farmers, the value chain, </a:t>
            </a:r>
            <a:r>
              <a:rPr lang="en-US" sz="1800" b="1" dirty="0" smtClean="0">
                <a:solidFill>
                  <a:prstClr val="black"/>
                </a:solidFill>
              </a:rPr>
              <a:t/>
            </a:r>
            <a:br>
              <a:rPr lang="en-US" sz="1800" b="1" dirty="0" smtClean="0">
                <a:solidFill>
                  <a:prstClr val="black"/>
                </a:solidFill>
              </a:rPr>
            </a:br>
            <a:r>
              <a:rPr lang="en-US" sz="1800" b="1" dirty="0" smtClean="0">
                <a:solidFill>
                  <a:prstClr val="black"/>
                </a:solidFill>
              </a:rPr>
              <a:t>and </a:t>
            </a:r>
            <a:r>
              <a:rPr lang="en-US" sz="1800" b="1" dirty="0" smtClean="0">
                <a:solidFill>
                  <a:prstClr val="black"/>
                </a:solidFill>
              </a:rPr>
              <a:t>commodity organizations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54" y="3522902"/>
            <a:ext cx="2316446" cy="280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Summary of knowledge on dryland crop impacts in SA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464496"/>
          </a:xfrm>
        </p:spPr>
        <p:txBody>
          <a:bodyPr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Very wide range of possible impacts on the average annual yield of non-irrigated crops by 2050.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The impact on maize and wheat yields ranges from a reduction in the total national yield of 25% to a potential increase of 10% depending on </a:t>
            </a:r>
            <a:r>
              <a:rPr lang="en-US" sz="2000" dirty="0" smtClean="0">
                <a:solidFill>
                  <a:prstClr val="black"/>
                </a:solidFill>
              </a:rPr>
              <a:t>GHG emissions reductions.</a:t>
            </a:r>
            <a:endParaRPr lang="en-US" sz="2000" dirty="0">
              <a:solidFill>
                <a:prstClr val="black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Similar results are obtained for other crops with the exception of sugarcane and sorghum which show potential yield increases in many areas.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West Coast: rooibos at risk in the </a:t>
            </a:r>
            <a:r>
              <a:rPr lang="en-US" sz="2000" dirty="0" smtClean="0">
                <a:solidFill>
                  <a:prstClr val="black"/>
                </a:solidFill>
              </a:rPr>
              <a:t>north.</a:t>
            </a:r>
            <a:endParaRPr lang="en-US" sz="2000" dirty="0">
              <a:solidFill>
                <a:prstClr val="black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A doubling of CO</a:t>
            </a:r>
            <a:r>
              <a:rPr lang="en-US" sz="2000" baseline="-25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 concentrations </a:t>
            </a:r>
            <a:r>
              <a:rPr lang="en-US" sz="2000" dirty="0" smtClean="0">
                <a:solidFill>
                  <a:prstClr val="black"/>
                </a:solidFill>
              </a:rPr>
              <a:t>could offset </a:t>
            </a:r>
            <a:r>
              <a:rPr lang="en-US" sz="2000" dirty="0">
                <a:solidFill>
                  <a:prstClr val="black"/>
                </a:solidFill>
              </a:rPr>
              <a:t>much of the </a:t>
            </a:r>
            <a:r>
              <a:rPr lang="en-US" sz="2000" dirty="0" smtClean="0">
                <a:solidFill>
                  <a:prstClr val="black"/>
                </a:solidFill>
              </a:rPr>
              <a:t>negative impacts </a:t>
            </a:r>
            <a:r>
              <a:rPr lang="en-US" sz="2000" dirty="0">
                <a:solidFill>
                  <a:prstClr val="black"/>
                </a:solidFill>
              </a:rPr>
              <a:t>associated with a 2°C temperature rise, especially in core areas of </a:t>
            </a:r>
            <a:r>
              <a:rPr lang="en-US" sz="2000" dirty="0" smtClean="0">
                <a:solidFill>
                  <a:prstClr val="black"/>
                </a:solidFill>
              </a:rPr>
              <a:t>production.</a:t>
            </a:r>
          </a:p>
        </p:txBody>
      </p:sp>
    </p:spTree>
    <p:extLst>
      <p:ext uri="{BB962C8B-B14F-4D97-AF65-F5344CB8AC3E}">
        <p14:creationId xmlns:p14="http://schemas.microsoft.com/office/powerpoint/2010/main" val="14707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can farmers do to adapt?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464496"/>
          </a:xfrm>
        </p:spPr>
        <p:txBody>
          <a:bodyPr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Improved and adapted cultivars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New species that are more adapted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Flexible planting times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Soil  and nutritional </a:t>
            </a:r>
            <a:r>
              <a:rPr lang="en-US" sz="2000" dirty="0" smtClean="0">
                <a:solidFill>
                  <a:prstClr val="black"/>
                </a:solidFill>
              </a:rPr>
              <a:t>management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Conservation agriculture, Regenerative agriculture</a:t>
            </a:r>
            <a:endParaRPr lang="en-US" sz="2000" dirty="0">
              <a:solidFill>
                <a:prstClr val="black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Precision </a:t>
            </a:r>
            <a:r>
              <a:rPr lang="en-US" sz="2000" dirty="0">
                <a:solidFill>
                  <a:prstClr val="black"/>
                </a:solidFill>
              </a:rPr>
              <a:t>farming and fine-scale mapping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Pest and disease monitoring and management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Risk </a:t>
            </a:r>
            <a:r>
              <a:rPr lang="en-US" sz="2000" dirty="0">
                <a:solidFill>
                  <a:prstClr val="black"/>
                </a:solidFill>
              </a:rPr>
              <a:t>reduction &amp; management (</a:t>
            </a:r>
            <a:r>
              <a:rPr lang="en-US" sz="2000" dirty="0" smtClean="0">
                <a:solidFill>
                  <a:prstClr val="black"/>
                </a:solidFill>
              </a:rPr>
              <a:t>drought planning)</a:t>
            </a:r>
            <a:endParaRPr lang="en-US" sz="2000" dirty="0">
              <a:solidFill>
                <a:prstClr val="black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Diversify (crop-livestock, </a:t>
            </a:r>
            <a:r>
              <a:rPr lang="en-US" sz="2000" dirty="0" err="1">
                <a:solidFill>
                  <a:prstClr val="black"/>
                </a:solidFill>
              </a:rPr>
              <a:t>agri</a:t>
            </a:r>
            <a:r>
              <a:rPr lang="en-US" sz="2000" dirty="0">
                <a:solidFill>
                  <a:prstClr val="black"/>
                </a:solidFill>
              </a:rPr>
              <a:t>-tourism etc.)</a:t>
            </a:r>
          </a:p>
        </p:txBody>
      </p:sp>
    </p:spTree>
    <p:extLst>
      <p:ext uri="{BB962C8B-B14F-4D97-AF65-F5344CB8AC3E}">
        <p14:creationId xmlns:p14="http://schemas.microsoft.com/office/powerpoint/2010/main" val="4083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0976"/>
            <a:ext cx="8640960" cy="559256"/>
          </a:xfrm>
        </p:spPr>
        <p:txBody>
          <a:bodyPr/>
          <a:lstStyle/>
          <a:p>
            <a:r>
              <a:rPr lang="en-US" dirty="0" err="1">
                <a:solidFill>
                  <a:srgbClr val="001489"/>
                </a:solidFill>
              </a:rPr>
              <a:t>SmartAgri</a:t>
            </a:r>
            <a:r>
              <a:rPr lang="en-US" dirty="0">
                <a:solidFill>
                  <a:srgbClr val="001489"/>
                </a:solidFill>
              </a:rPr>
              <a:t> Plan (2014-2016</a:t>
            </a:r>
            <a:r>
              <a:rPr lang="en-US" dirty="0" smtClean="0">
                <a:solidFill>
                  <a:srgbClr val="001489"/>
                </a:solidFill>
              </a:rPr>
              <a:t>) and Implementation</a:t>
            </a:r>
            <a:endParaRPr lang="en-ZA" dirty="0">
              <a:solidFill>
                <a:srgbClr val="0014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3529" y="1124744"/>
            <a:ext cx="4766238" cy="5029909"/>
          </a:xfrm>
        </p:spPr>
        <p:txBody>
          <a:bodyPr>
            <a:normAutofit lnSpcReduction="10000"/>
          </a:bodyPr>
          <a:lstStyle/>
          <a:p>
            <a:pPr lvl="1"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Joint initiative between WC-DOA and WC-DEA&amp;DP</a:t>
            </a:r>
          </a:p>
          <a:p>
            <a:pPr lvl="1"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Western Cape Climate Change Framework and Implementation Plan for the Agricultural Sector</a:t>
            </a:r>
          </a:p>
          <a:p>
            <a:pPr lvl="1"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Provides a “roadmap” to ensure a low-carbon, climate-resilient agricultural sector in the WC</a:t>
            </a:r>
          </a:p>
          <a:p>
            <a:pPr lvl="1">
              <a:spcAft>
                <a:spcPts val="600"/>
              </a:spcAft>
            </a:pPr>
            <a:endParaRPr lang="en-US" sz="1500" dirty="0">
              <a:solidFill>
                <a:prstClr val="black"/>
              </a:solidFill>
            </a:endParaRPr>
          </a:p>
          <a:p>
            <a:pPr marL="0" lvl="1" indent="0">
              <a:spcAft>
                <a:spcPts val="600"/>
              </a:spcAft>
              <a:buNone/>
            </a:pPr>
            <a:r>
              <a:rPr lang="en-US" sz="1500" b="1" dirty="0">
                <a:solidFill>
                  <a:prstClr val="black"/>
                </a:solidFill>
              </a:rPr>
              <a:t>2016-2020 - Implementation: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Support to Provincial drought response – Drought Dialogue (2016) confirmed alignment of </a:t>
            </a:r>
            <a:r>
              <a:rPr lang="en-US" sz="1500" dirty="0" err="1">
                <a:solidFill>
                  <a:prstClr val="black"/>
                </a:solidFill>
              </a:rPr>
              <a:t>SmartAgri</a:t>
            </a:r>
            <a:r>
              <a:rPr lang="en-US" sz="1500" dirty="0">
                <a:solidFill>
                  <a:prstClr val="black"/>
                </a:solidFill>
              </a:rPr>
              <a:t> Plan with sector challenges and needs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Weekly “</a:t>
            </a:r>
            <a:r>
              <a:rPr lang="en-US" sz="1500" i="1" dirty="0">
                <a:solidFill>
                  <a:prstClr val="black"/>
                </a:solidFill>
              </a:rPr>
              <a:t>Die Kwik </a:t>
            </a:r>
            <a:r>
              <a:rPr lang="en-US" sz="1500" i="1" dirty="0" err="1">
                <a:solidFill>
                  <a:prstClr val="black"/>
                </a:solidFill>
              </a:rPr>
              <a:t>Styg</a:t>
            </a:r>
            <a:r>
              <a:rPr lang="en-US" sz="1500" dirty="0">
                <a:solidFill>
                  <a:prstClr val="black"/>
                </a:solidFill>
              </a:rPr>
              <a:t>” radio series for 2 </a:t>
            </a:r>
            <a:r>
              <a:rPr lang="en-US" sz="1500" dirty="0" smtClean="0">
                <a:solidFill>
                  <a:prstClr val="black"/>
                </a:solidFill>
              </a:rPr>
              <a:t>years;</a:t>
            </a:r>
            <a:br>
              <a:rPr lang="en-US" sz="1500" dirty="0" smtClean="0">
                <a:solidFill>
                  <a:prstClr val="black"/>
                </a:solidFill>
              </a:rPr>
            </a:br>
            <a:r>
              <a:rPr lang="en-US" sz="1500" dirty="0" smtClean="0">
                <a:solidFill>
                  <a:prstClr val="black"/>
                </a:solidFill>
              </a:rPr>
              <a:t>Booklets</a:t>
            </a:r>
            <a:endParaRPr lang="en-US" sz="15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Quarterly e-newsletter (</a:t>
            </a:r>
            <a:r>
              <a:rPr lang="en-US" sz="1500" dirty="0" err="1">
                <a:solidFill>
                  <a:prstClr val="black"/>
                </a:solidFill>
              </a:rPr>
              <a:t>SmartAgri</a:t>
            </a:r>
            <a:r>
              <a:rPr lang="en-US" sz="1500" dirty="0">
                <a:solidFill>
                  <a:prstClr val="black"/>
                </a:solidFill>
              </a:rPr>
              <a:t> Barometer)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Implementation of 3 priority projects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500" dirty="0">
                <a:solidFill>
                  <a:prstClr val="black"/>
                </a:solidFill>
              </a:rPr>
              <a:t>Embedding of Climate Smart Agriculture in WC-DOA and sector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451" y="1153996"/>
            <a:ext cx="2580934" cy="363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AF3365-7F67-475A-B1B0-F623E4148F3A}"/>
              </a:ext>
            </a:extLst>
          </p:cNvPr>
          <p:cNvSpPr/>
          <p:nvPr/>
        </p:nvSpPr>
        <p:spPr>
          <a:xfrm>
            <a:off x="4237928" y="5969987"/>
            <a:ext cx="2271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1" u="none" strike="noStrike" kern="1200" cap="none" spc="0" normalizeH="0" baseline="0" noProof="0" dirty="0">
                <a:ln>
                  <a:noFill/>
                </a:ln>
                <a:solidFill>
                  <a:srgbClr val="00329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www.greenagri.org.za</a:t>
            </a:r>
            <a:endParaRPr kumimoji="0" lang="en-ZA" b="0" i="1" u="none" strike="noStrike" kern="1200" cap="none" spc="0" normalizeH="0" baseline="0" noProof="0" dirty="0">
              <a:ln>
                <a:noFill/>
              </a:ln>
              <a:solidFill>
                <a:srgbClr val="00329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844" y="75161"/>
            <a:ext cx="1304652" cy="6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2708920"/>
            <a:ext cx="2420353" cy="2691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8960" t="16665" r="37116" b="5209"/>
          <a:stretch/>
        </p:blipFill>
        <p:spPr>
          <a:xfrm>
            <a:off x="6975525" y="4366220"/>
            <a:ext cx="2087117" cy="2087116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5388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Six Priority Projects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980728"/>
            <a:ext cx="8597205" cy="475205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b="0" dirty="0" smtClean="0"/>
              <a:t>Selected </a:t>
            </a:r>
            <a:r>
              <a:rPr lang="en-US" b="0" dirty="0"/>
              <a:t>to </a:t>
            </a:r>
            <a:r>
              <a:rPr lang="en-US" b="0" dirty="0" smtClean="0"/>
              <a:t>catalyze </a:t>
            </a:r>
            <a:r>
              <a:rPr lang="en-US" b="0" dirty="0"/>
              <a:t>the early adoption of important climate change response interventions with high </a:t>
            </a:r>
            <a:r>
              <a:rPr lang="en-US" b="0" dirty="0" smtClean="0"/>
              <a:t>impact, and accelerate the implementation of </a:t>
            </a:r>
            <a:r>
              <a:rPr lang="en-US" b="0" dirty="0" err="1" smtClean="0"/>
              <a:t>SmartAgri</a:t>
            </a:r>
            <a:r>
              <a:rPr lang="en-US" b="0" dirty="0" smtClean="0"/>
              <a:t>. </a:t>
            </a:r>
            <a:endParaRPr lang="en-US" b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3C0912-9E2C-40F9-95A0-E4BF9C425B27}"/>
              </a:ext>
            </a:extLst>
          </p:cNvPr>
          <p:cNvSpPr txBox="1">
            <a:spLocks/>
          </p:cNvSpPr>
          <p:nvPr/>
        </p:nvSpPr>
        <p:spPr>
          <a:xfrm>
            <a:off x="402877" y="2061319"/>
            <a:ext cx="8382000" cy="3383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rgbClr val="FF0000"/>
            </a:solidFill>
          </a:ln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ZA" dirty="0" smtClean="0"/>
              <a:t>PP #1: </a:t>
            </a:r>
            <a:r>
              <a:rPr lang="en-ZA" u="sng" dirty="0" smtClean="0"/>
              <a:t>Conservation Agriculture </a:t>
            </a:r>
            <a:r>
              <a:rPr lang="en-ZA" dirty="0" smtClean="0"/>
              <a:t>for all commodities and farming systems</a:t>
            </a:r>
          </a:p>
          <a:p>
            <a:pPr indent="-457200">
              <a:spcAft>
                <a:spcPts val="1200"/>
              </a:spcAft>
            </a:pPr>
            <a:r>
              <a:rPr lang="en-ZA" dirty="0" smtClean="0"/>
              <a:t>PP #2: Restored </a:t>
            </a:r>
            <a:r>
              <a:rPr lang="en-ZA" u="sng" dirty="0" smtClean="0"/>
              <a:t>ecological infrastructure </a:t>
            </a:r>
            <a:r>
              <a:rPr lang="en-ZA" dirty="0" smtClean="0"/>
              <a:t>for increased landscape productivity, socio-ecological resilience and soil carbon sequestration</a:t>
            </a:r>
          </a:p>
          <a:p>
            <a:pPr>
              <a:spcAft>
                <a:spcPts val="1200"/>
              </a:spcAft>
            </a:pPr>
            <a:r>
              <a:rPr lang="en-ZA" dirty="0" smtClean="0"/>
              <a:t>PP #3: Collaborative integrated </a:t>
            </a:r>
            <a:r>
              <a:rPr lang="en-ZA" u="sng" dirty="0" smtClean="0"/>
              <a:t>catchment management </a:t>
            </a:r>
            <a:r>
              <a:rPr lang="en-ZA" dirty="0" smtClean="0"/>
              <a:t>for improved water security (quality and quantity) and job creation</a:t>
            </a:r>
          </a:p>
          <a:p>
            <a:pPr>
              <a:spcAft>
                <a:spcPts val="1200"/>
              </a:spcAft>
            </a:pPr>
            <a:r>
              <a:rPr lang="en-ZA" dirty="0" smtClean="0"/>
              <a:t>PP #4: Energy efficiency and renewable </a:t>
            </a:r>
            <a:r>
              <a:rPr lang="en-ZA" u="sng" dirty="0" smtClean="0"/>
              <a:t>energy</a:t>
            </a:r>
            <a:r>
              <a:rPr lang="en-ZA" dirty="0" smtClean="0"/>
              <a:t> case studies to inspire the transition to low-carbon agriculture</a:t>
            </a:r>
          </a:p>
          <a:p>
            <a:pPr>
              <a:spcAft>
                <a:spcPts val="1200"/>
              </a:spcAft>
            </a:pPr>
            <a:r>
              <a:rPr lang="en-ZA" dirty="0" smtClean="0"/>
              <a:t>PP #5: Climate-proofing the growth of </a:t>
            </a:r>
            <a:r>
              <a:rPr lang="en-ZA" u="sng" dirty="0" err="1" smtClean="0"/>
              <a:t>agri</a:t>
            </a:r>
            <a:r>
              <a:rPr lang="en-ZA" u="sng" dirty="0" smtClean="0"/>
              <a:t>-processing</a:t>
            </a:r>
            <a:r>
              <a:rPr lang="en-ZA" dirty="0" smtClean="0"/>
              <a:t> in the Western Cape</a:t>
            </a:r>
          </a:p>
          <a:p>
            <a:pPr>
              <a:spcAft>
                <a:spcPts val="1200"/>
              </a:spcAft>
            </a:pPr>
            <a:r>
              <a:rPr lang="en-ZA" dirty="0" smtClean="0"/>
              <a:t>PP #6: Integrated knowledge system for climate smart agricultural </a:t>
            </a:r>
            <a:r>
              <a:rPr lang="en-ZA" u="sng" dirty="0" smtClean="0"/>
              <a:t>extension</a:t>
            </a:r>
            <a:endParaRPr lang="en-ZA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844" y="75161"/>
            <a:ext cx="130465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4368B2B-D036-4D62-BBF5-AADD1F0D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0976"/>
            <a:ext cx="8597205" cy="559256"/>
          </a:xfrm>
        </p:spPr>
        <p:txBody>
          <a:bodyPr/>
          <a:lstStyle/>
          <a:p>
            <a:r>
              <a:rPr lang="en-US" sz="2000" dirty="0" err="1">
                <a:solidFill>
                  <a:srgbClr val="001489"/>
                </a:solidFill>
              </a:rPr>
              <a:t>SmartAgri</a:t>
            </a:r>
            <a:r>
              <a:rPr lang="en-US" sz="2000" dirty="0">
                <a:solidFill>
                  <a:srgbClr val="001489"/>
                </a:solidFill>
              </a:rPr>
              <a:t> Implementation, External Evaluation, Way Forward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3C1D6D-C394-4AA1-886B-AB2E80C26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381181" cy="4896073"/>
          </a:xfrm>
        </p:spPr>
        <p:txBody>
          <a:bodyPr>
            <a:noAutofit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/>
              <a:t>2020 – External </a:t>
            </a:r>
            <a:r>
              <a:rPr lang="en-US" sz="1400" b="1" dirty="0" err="1"/>
              <a:t>programme</a:t>
            </a:r>
            <a:r>
              <a:rPr lang="en-US" sz="1400" b="1" dirty="0"/>
              <a:t> evaluation: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Despite thorough sectoral consultation &amp; awareness raising, </a:t>
            </a:r>
            <a:r>
              <a:rPr lang="en-US" sz="1400" u="sng" dirty="0"/>
              <a:t>lack of knowledge </a:t>
            </a:r>
            <a:r>
              <a:rPr lang="en-US" sz="1400" dirty="0"/>
              <a:t>of the plan and its details among key stakeholder groupings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Clear </a:t>
            </a:r>
            <a:r>
              <a:rPr lang="en-US" sz="1400" u="sng" dirty="0"/>
              <a:t>evidence of the institutionalization </a:t>
            </a:r>
            <a:r>
              <a:rPr lang="en-US" sz="1400" dirty="0"/>
              <a:t>of the plan within WC-DOA and WC-DEA&amp;DP, but some areas need strengthening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Areas of greater versus lesser </a:t>
            </a:r>
            <a:r>
              <a:rPr lang="en-US" sz="1400" u="sng" dirty="0"/>
              <a:t>progress in the implementation </a:t>
            </a:r>
            <a:r>
              <a:rPr lang="en-US" sz="1400" dirty="0"/>
              <a:t>of the plan at the level of projects, objectives and Strategic Focus Areas</a:t>
            </a:r>
            <a:r>
              <a:rPr lang="en-US" sz="1400" dirty="0" smtClean="0"/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u="sng" dirty="0" smtClean="0"/>
              <a:t>7 Recommendations</a:t>
            </a:r>
            <a:endParaRPr lang="en-US" sz="1400" u="sng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sz="1400" b="1" dirty="0">
                <a:solidFill>
                  <a:prstClr val="black"/>
                </a:solidFill>
              </a:rPr>
              <a:t>2021 – Way forward:</a:t>
            </a:r>
          </a:p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</a:rPr>
              <a:t>Appointment of Prof. Stephanie Midgley</a:t>
            </a:r>
          </a:p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</a:rPr>
              <a:t>Management Improvement Plan (2021)</a:t>
            </a:r>
          </a:p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</a:rPr>
              <a:t>Establishment of </a:t>
            </a:r>
            <a:r>
              <a:rPr lang="en-US" sz="1400" u="sng" dirty="0">
                <a:solidFill>
                  <a:prstClr val="black"/>
                </a:solidFill>
              </a:rPr>
              <a:t>operational structure </a:t>
            </a:r>
          </a:p>
          <a:p>
            <a:pPr lvl="1">
              <a:spcAft>
                <a:spcPts val="600"/>
              </a:spcAft>
            </a:pPr>
            <a:r>
              <a:rPr lang="en-US" sz="1400" u="sng" dirty="0">
                <a:solidFill>
                  <a:prstClr val="black"/>
                </a:solidFill>
              </a:rPr>
              <a:t>Institutionalization</a:t>
            </a:r>
          </a:p>
          <a:p>
            <a:pPr lvl="1">
              <a:spcAft>
                <a:spcPts val="600"/>
              </a:spcAft>
            </a:pPr>
            <a:r>
              <a:rPr lang="en-US" sz="1400" u="sng" dirty="0">
                <a:solidFill>
                  <a:prstClr val="black"/>
                </a:solidFill>
              </a:rPr>
              <a:t>Re-engagement</a:t>
            </a:r>
            <a:r>
              <a:rPr lang="en-US" sz="1400" dirty="0">
                <a:solidFill>
                  <a:prstClr val="black"/>
                </a:solidFill>
              </a:rPr>
              <a:t> with stakeholders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ZA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3184488"/>
            <a:ext cx="2181176" cy="3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844" y="75161"/>
            <a:ext cx="130465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What next for </a:t>
            </a:r>
            <a:r>
              <a:rPr lang="en-ZA" dirty="0" err="1"/>
              <a:t>SmartAgri</a:t>
            </a:r>
            <a:r>
              <a:rPr lang="en-ZA" dirty="0" smtClean="0"/>
              <a:t>?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Recommendation 6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5045" y="3093062"/>
            <a:ext cx="8597205" cy="2064130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Re-engagement </a:t>
            </a:r>
            <a:r>
              <a:rPr lang="en-US" sz="1700" dirty="0">
                <a:solidFill>
                  <a:prstClr val="black"/>
                </a:solidFill>
              </a:rPr>
              <a:t>on the </a:t>
            </a:r>
            <a:r>
              <a:rPr lang="en-US" sz="1700" dirty="0" err="1">
                <a:solidFill>
                  <a:prstClr val="black"/>
                </a:solidFill>
              </a:rPr>
              <a:t>SmartAgri</a:t>
            </a:r>
            <a:r>
              <a:rPr lang="en-US" sz="1700" dirty="0">
                <a:solidFill>
                  <a:prstClr val="black"/>
                </a:solidFill>
              </a:rPr>
              <a:t> Plan </a:t>
            </a:r>
            <a:r>
              <a:rPr lang="en-US" sz="1700" dirty="0" smtClean="0">
                <a:solidFill>
                  <a:prstClr val="black"/>
                </a:solidFill>
              </a:rPr>
              <a:t>with </a:t>
            </a:r>
            <a:r>
              <a:rPr lang="en-US" sz="1700" dirty="0">
                <a:solidFill>
                  <a:prstClr val="black"/>
                </a:solidFill>
              </a:rPr>
              <a:t>sectoral </a:t>
            </a:r>
            <a:r>
              <a:rPr lang="en-US" sz="1700" dirty="0" smtClean="0">
                <a:solidFill>
                  <a:prstClr val="black"/>
                </a:solidFill>
              </a:rPr>
              <a:t>role players</a:t>
            </a:r>
          </a:p>
          <a:p>
            <a:pPr lvl="1">
              <a:spcAft>
                <a:spcPts val="600"/>
              </a:spcAft>
            </a:pPr>
            <a:r>
              <a:rPr lang="en-ZA" sz="1700" dirty="0" smtClean="0"/>
              <a:t>This includes the research community and commodity organisations</a:t>
            </a:r>
          </a:p>
          <a:p>
            <a:pPr lvl="1">
              <a:spcAft>
                <a:spcPts val="600"/>
              </a:spcAft>
            </a:pPr>
            <a:r>
              <a:rPr lang="en-ZA" sz="1700" dirty="0" smtClean="0"/>
              <a:t>Support the information and coordination needs of this community</a:t>
            </a:r>
          </a:p>
          <a:p>
            <a:pPr lvl="1">
              <a:spcAft>
                <a:spcPts val="600"/>
              </a:spcAft>
            </a:pPr>
            <a:r>
              <a:rPr lang="en-ZA" sz="1700" dirty="0" smtClean="0"/>
              <a:t>Monitor the implementation efforts and impacts of the sectoral role players</a:t>
            </a:r>
            <a:endParaRPr lang="en-ZA" sz="1700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295275" y="1484785"/>
            <a:ext cx="8597205" cy="1152128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endParaRPr lang="en-ZA" sz="1700" dirty="0"/>
          </a:p>
        </p:txBody>
      </p:sp>
      <p:sp>
        <p:nvSpPr>
          <p:cNvPr id="9" name="Rectangle 8"/>
          <p:cNvSpPr/>
          <p:nvPr/>
        </p:nvSpPr>
        <p:spPr>
          <a:xfrm>
            <a:off x="1819758" y="1713582"/>
            <a:ext cx="554823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Re-engage and strengthen uptake by Industry </a:t>
            </a:r>
            <a:r>
              <a:rPr lang="en-US" dirty="0" err="1"/>
              <a:t>organisations</a:t>
            </a:r>
            <a:r>
              <a:rPr lang="en-US" dirty="0"/>
              <a:t> and role players identified in the </a:t>
            </a:r>
            <a:r>
              <a:rPr lang="en-US" dirty="0" err="1"/>
              <a:t>SmartAgri</a:t>
            </a:r>
            <a:r>
              <a:rPr lang="en-US" dirty="0"/>
              <a:t> Plan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844" y="75161"/>
            <a:ext cx="130465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What next for </a:t>
            </a:r>
            <a:r>
              <a:rPr lang="en-ZA" dirty="0" err="1"/>
              <a:t>SmartAgri</a:t>
            </a:r>
            <a:r>
              <a:rPr lang="en-ZA" dirty="0" smtClean="0"/>
              <a:t>?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 smtClean="0"/>
              <a:t>Recommendation 7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2420888"/>
            <a:ext cx="8597205" cy="3671937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Make updated </a:t>
            </a:r>
            <a:r>
              <a:rPr lang="en-US" sz="1700" dirty="0" err="1" smtClean="0">
                <a:solidFill>
                  <a:prstClr val="black"/>
                </a:solidFill>
              </a:rPr>
              <a:t>SmartAgri</a:t>
            </a:r>
            <a:r>
              <a:rPr lang="en-US" sz="1700" dirty="0" smtClean="0">
                <a:solidFill>
                  <a:prstClr val="black"/>
                </a:solidFill>
              </a:rPr>
              <a:t> resources </a:t>
            </a:r>
            <a:r>
              <a:rPr lang="en-US" sz="1700" dirty="0">
                <a:solidFill>
                  <a:prstClr val="black"/>
                </a:solidFill>
              </a:rPr>
              <a:t>and tools </a:t>
            </a:r>
            <a:r>
              <a:rPr lang="en-US" sz="1700" dirty="0" smtClean="0">
                <a:solidFill>
                  <a:prstClr val="black"/>
                </a:solidFill>
              </a:rPr>
              <a:t>available </a:t>
            </a:r>
            <a:r>
              <a:rPr lang="en-US" sz="1700" dirty="0">
                <a:solidFill>
                  <a:prstClr val="black"/>
                </a:solidFill>
              </a:rPr>
              <a:t>to </a:t>
            </a:r>
            <a:r>
              <a:rPr lang="en-US" sz="1700" dirty="0" smtClean="0">
                <a:solidFill>
                  <a:prstClr val="black"/>
                </a:solidFill>
              </a:rPr>
              <a:t>farmers through widely </a:t>
            </a:r>
            <a:r>
              <a:rPr lang="en-US" sz="1700" dirty="0">
                <a:solidFill>
                  <a:prstClr val="black"/>
                </a:solidFill>
              </a:rPr>
              <a:t>known </a:t>
            </a:r>
            <a:r>
              <a:rPr lang="en-US" sz="1700" dirty="0" smtClean="0">
                <a:solidFill>
                  <a:prstClr val="black"/>
                </a:solidFill>
              </a:rPr>
              <a:t>portals:</a:t>
            </a:r>
          </a:p>
          <a:p>
            <a:pPr lvl="4">
              <a:spcAft>
                <a:spcPts val="60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	</a:t>
            </a:r>
            <a:r>
              <a:rPr lang="en-US" sz="1700" dirty="0">
                <a:solidFill>
                  <a:prstClr val="black"/>
                </a:solidFill>
              </a:rPr>
              <a:t>	</a:t>
            </a:r>
            <a:r>
              <a:rPr lang="en-US" sz="1700" dirty="0" smtClean="0">
                <a:solidFill>
                  <a:prstClr val="black"/>
                </a:solidFill>
                <a:hlinkClick r:id="rId2"/>
              </a:rPr>
              <a:t>www.greenagri.org.za</a:t>
            </a:r>
            <a:r>
              <a:rPr lang="en-US" sz="1700" dirty="0" smtClean="0">
                <a:solidFill>
                  <a:prstClr val="black"/>
                </a:solidFill>
              </a:rPr>
              <a:t> and </a:t>
            </a:r>
            <a:r>
              <a:rPr lang="en-US" sz="1700" dirty="0" smtClean="0">
                <a:solidFill>
                  <a:prstClr val="black"/>
                </a:solidFill>
                <a:hlinkClick r:id="rId3"/>
              </a:rPr>
              <a:t>www.elsenburg.com</a:t>
            </a:r>
            <a:endParaRPr lang="en-US" sz="1700" dirty="0" smtClean="0">
              <a:solidFill>
                <a:prstClr val="black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Develop a database for </a:t>
            </a:r>
            <a:r>
              <a:rPr lang="en-US" sz="1700" dirty="0">
                <a:solidFill>
                  <a:prstClr val="black"/>
                </a:solidFill>
              </a:rPr>
              <a:t>capturing climate change adaptation/ mitigation innovations and </a:t>
            </a:r>
            <a:r>
              <a:rPr lang="en-US" sz="1700" dirty="0" smtClean="0">
                <a:solidFill>
                  <a:prstClr val="black"/>
                </a:solidFill>
              </a:rPr>
              <a:t>learning at farm and enterprise level, </a:t>
            </a:r>
            <a:r>
              <a:rPr lang="en-US" sz="1700" dirty="0">
                <a:solidFill>
                  <a:prstClr val="black"/>
                </a:solidFill>
              </a:rPr>
              <a:t>per agro-climatic </a:t>
            </a:r>
            <a:r>
              <a:rPr lang="en-US" sz="1700" dirty="0" smtClean="0">
                <a:solidFill>
                  <a:prstClr val="black"/>
                </a:solidFill>
              </a:rPr>
              <a:t>zone</a:t>
            </a:r>
          </a:p>
          <a:p>
            <a:pPr lvl="1">
              <a:spcAft>
                <a:spcPts val="600"/>
              </a:spcAft>
            </a:pPr>
            <a:r>
              <a:rPr lang="en-US" sz="1700" dirty="0"/>
              <a:t>Scope and evaluate different risk-assessment tools that can aide farmers to </a:t>
            </a:r>
            <a:r>
              <a:rPr lang="en-US" sz="1700" dirty="0" smtClean="0"/>
              <a:t>identify </a:t>
            </a:r>
            <a:r>
              <a:rPr lang="en-US" sz="1700" dirty="0"/>
              <a:t>systemic risks and define the ‘improvement pathways’ towards greater resilience appropriate to their </a:t>
            </a:r>
            <a:r>
              <a:rPr lang="en-US" sz="1700" dirty="0" smtClean="0"/>
              <a:t>farms</a:t>
            </a:r>
          </a:p>
          <a:p>
            <a:pPr lvl="1">
              <a:spcAft>
                <a:spcPts val="600"/>
              </a:spcAft>
            </a:pPr>
            <a:r>
              <a:rPr lang="en-US" sz="1700" dirty="0" smtClean="0"/>
              <a:t>Begin a process of engaging with farmer forums to raise awareness of the available resources and to document the local innovations / learning.</a:t>
            </a:r>
            <a:endParaRPr lang="en-ZA" sz="1700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295275" y="1484785"/>
            <a:ext cx="8597205" cy="1152128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endParaRPr lang="en-ZA" sz="1700" dirty="0"/>
          </a:p>
        </p:txBody>
      </p:sp>
      <p:sp>
        <p:nvSpPr>
          <p:cNvPr id="9" name="Rectangle 8"/>
          <p:cNvSpPr/>
          <p:nvPr/>
        </p:nvSpPr>
        <p:spPr>
          <a:xfrm>
            <a:off x="1819758" y="1460684"/>
            <a:ext cx="554823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Adopt mechanisms to identify and mainstream farm-level innovation, learning and change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844" y="75161"/>
            <a:ext cx="130465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Significant events since 2016 – altered risk perceptions?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2" y="908720"/>
            <a:ext cx="7461366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9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Closing thoughts on changing risk profiles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6797005" cy="4896074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US" sz="1700" dirty="0">
                <a:solidFill>
                  <a:prstClr val="black"/>
                </a:solidFill>
              </a:rPr>
              <a:t>Bring climate change risk into all spheres of investment planning, especially medium and longer term investments</a:t>
            </a:r>
          </a:p>
          <a:p>
            <a:pPr lvl="1">
              <a:spcAft>
                <a:spcPts val="600"/>
              </a:spcAft>
            </a:pPr>
            <a:r>
              <a:rPr lang="en-US" sz="1700" dirty="0">
                <a:solidFill>
                  <a:prstClr val="black"/>
                </a:solidFill>
              </a:rPr>
              <a:t>Climate change will influence local and global market dynamics (supply/demand, carbon footprint) – responsiveness and flexibility needed</a:t>
            </a:r>
          </a:p>
          <a:p>
            <a:pPr lvl="1">
              <a:spcAft>
                <a:spcPts val="600"/>
              </a:spcAft>
            </a:pPr>
            <a:r>
              <a:rPr lang="en-US" sz="1700" dirty="0">
                <a:solidFill>
                  <a:prstClr val="black"/>
                </a:solidFill>
              </a:rPr>
              <a:t>Proper planning, resourcing and implementation of disaster relief</a:t>
            </a:r>
          </a:p>
          <a:p>
            <a:pPr lvl="1">
              <a:spcAft>
                <a:spcPts val="600"/>
              </a:spcAft>
            </a:pPr>
            <a:r>
              <a:rPr lang="en-US" sz="1700" dirty="0">
                <a:solidFill>
                  <a:prstClr val="black"/>
                </a:solidFill>
              </a:rPr>
              <a:t>Viable financial and insurance mechanisms to </a:t>
            </a:r>
            <a:r>
              <a:rPr lang="en-US" sz="1700" dirty="0" smtClean="0">
                <a:solidFill>
                  <a:prstClr val="black"/>
                </a:solidFill>
              </a:rPr>
              <a:t>incentivize </a:t>
            </a:r>
            <a:r>
              <a:rPr lang="en-US" sz="1700" dirty="0">
                <a:solidFill>
                  <a:prstClr val="black"/>
                </a:solidFill>
              </a:rPr>
              <a:t>proactive disaster risk reduction and the transition to resilience</a:t>
            </a:r>
          </a:p>
          <a:p>
            <a:pPr lvl="1">
              <a:spcAft>
                <a:spcPts val="600"/>
              </a:spcAft>
            </a:pPr>
            <a:r>
              <a:rPr lang="en-US" sz="1700" dirty="0">
                <a:solidFill>
                  <a:prstClr val="black"/>
                </a:solidFill>
              </a:rPr>
              <a:t>Adjustment in risk management across the value </a:t>
            </a:r>
            <a:r>
              <a:rPr lang="en-US" sz="1700" dirty="0" smtClean="0">
                <a:solidFill>
                  <a:prstClr val="black"/>
                </a:solidFill>
              </a:rPr>
              <a:t>chain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295275" y="1484785"/>
            <a:ext cx="8597205" cy="1152128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endParaRPr lang="en-ZA" sz="17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242801-4BE6-46FA-84FB-0B0BA4590E1F}"/>
              </a:ext>
            </a:extLst>
          </p:cNvPr>
          <p:cNvSpPr txBox="1">
            <a:spLocks/>
          </p:cNvSpPr>
          <p:nvPr/>
        </p:nvSpPr>
        <p:spPr>
          <a:xfrm>
            <a:off x="1600200" y="4921837"/>
            <a:ext cx="59436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41275">
            <a:solidFill>
              <a:schemeClr val="tx1"/>
            </a:solidFill>
          </a:ln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350"/>
              </a:spcAft>
              <a:buNone/>
            </a:pPr>
            <a:r>
              <a:rPr lang="en-ZA" sz="1800" dirty="0"/>
              <a:t>A new balance needs to be struck between measures to reduce risk and share risk, and effectively prepare for and manage disaster impact in a changing climate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F09791-E6E7-4B6A-B8C4-1BAE745856FB}"/>
              </a:ext>
            </a:extLst>
          </p:cNvPr>
          <p:cNvGrpSpPr>
            <a:grpSpLocks noChangeAspect="1"/>
          </p:cNvGrpSpPr>
          <p:nvPr/>
        </p:nvGrpSpPr>
        <p:grpSpPr>
          <a:xfrm>
            <a:off x="6876256" y="1345577"/>
            <a:ext cx="2164801" cy="2484000"/>
            <a:chOff x="2968536" y="-308941"/>
            <a:chExt cx="5887056" cy="67550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E3A578-951D-4379-922F-349590447CF5}"/>
                </a:ext>
              </a:extLst>
            </p:cNvPr>
            <p:cNvSpPr/>
            <p:nvPr/>
          </p:nvSpPr>
          <p:spPr>
            <a:xfrm rot="9000000">
              <a:off x="5855940" y="1832457"/>
              <a:ext cx="2546987" cy="4613699"/>
            </a:xfrm>
            <a:prstGeom prst="ellipse">
              <a:avLst/>
            </a:prstGeom>
            <a:solidFill>
              <a:srgbClr val="4472C4">
                <a:alpha val="50000"/>
              </a:srgbClr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867117-9071-454D-8296-4EDD066A6E4A}"/>
                </a:ext>
              </a:extLst>
            </p:cNvPr>
            <p:cNvSpPr/>
            <p:nvPr/>
          </p:nvSpPr>
          <p:spPr>
            <a:xfrm rot="1800000">
              <a:off x="5827364" y="-308941"/>
              <a:ext cx="2600998" cy="4613699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E68294-CFE1-4AA8-9F44-165A3036C622}"/>
                </a:ext>
              </a:extLst>
            </p:cNvPr>
            <p:cNvSpPr/>
            <p:nvPr/>
          </p:nvSpPr>
          <p:spPr>
            <a:xfrm rot="16200000">
              <a:off x="3989926" y="767652"/>
              <a:ext cx="2570920" cy="4613699"/>
            </a:xfrm>
            <a:prstGeom prst="ellipse">
              <a:avLst/>
            </a:prstGeom>
            <a:solidFill>
              <a:srgbClr val="70AD47">
                <a:alpha val="50000"/>
              </a:srgbClr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C16DCD-BF77-4A05-B9D2-00A5257B4835}"/>
                </a:ext>
              </a:extLst>
            </p:cNvPr>
            <p:cNvSpPr txBox="1"/>
            <p:nvPr/>
          </p:nvSpPr>
          <p:spPr>
            <a:xfrm>
              <a:off x="5772578" y="2590850"/>
              <a:ext cx="1568316" cy="904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2400" b="1" kern="0">
                  <a:solidFill>
                    <a:prstClr val="black"/>
                  </a:solidFill>
                </a:rPr>
                <a:t>RISK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89FB65-8D3D-483D-855D-00620CD365D4}"/>
                </a:ext>
              </a:extLst>
            </p:cNvPr>
            <p:cNvSpPr txBox="1"/>
            <p:nvPr/>
          </p:nvSpPr>
          <p:spPr>
            <a:xfrm>
              <a:off x="3520581" y="2789197"/>
              <a:ext cx="1750532" cy="663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prstClr val="black"/>
                  </a:solidFill>
                </a:rPr>
                <a:t>Hazard</a:t>
              </a:r>
              <a:endParaRPr lang="en-US" sz="24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46A9E1-F176-40AF-A1AC-BA9D1E8C21DC}"/>
                </a:ext>
              </a:extLst>
            </p:cNvPr>
            <p:cNvSpPr txBox="1"/>
            <p:nvPr/>
          </p:nvSpPr>
          <p:spPr>
            <a:xfrm>
              <a:off x="6065171" y="911312"/>
              <a:ext cx="2790421" cy="663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prstClr val="black"/>
                  </a:solidFill>
                </a:rPr>
                <a:t>Vulnerability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0B4AFD-7BAC-4640-A6AC-A610799AB178}"/>
                </a:ext>
              </a:extLst>
            </p:cNvPr>
            <p:cNvSpPr txBox="1"/>
            <p:nvPr/>
          </p:nvSpPr>
          <p:spPr>
            <a:xfrm>
              <a:off x="6518472" y="4691842"/>
              <a:ext cx="2127532" cy="663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b="1" kern="0">
                  <a:solidFill>
                    <a:prstClr val="black"/>
                  </a:solidFill>
                </a:rPr>
                <a:t>Exposure</a:t>
              </a:r>
              <a:endParaRPr lang="en-US" sz="2400" b="1" ker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9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Manual Input 5"/>
          <p:cNvSpPr/>
          <p:nvPr/>
        </p:nvSpPr>
        <p:spPr>
          <a:xfrm rot="16200000">
            <a:off x="3494317" y="-315686"/>
            <a:ext cx="6858001" cy="748937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75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75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75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753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tx1">
                  <a:lumMod val="95000"/>
                  <a:lumOff val="5000"/>
                  <a:alpha val="48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/>
          <a:stretch/>
        </p:blipFill>
        <p:spPr>
          <a:xfrm>
            <a:off x="3131840" y="-27384"/>
            <a:ext cx="7560840" cy="6876000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3085996" cy="6858000"/>
          </a:xfrm>
        </p:spPr>
      </p:pic>
      <p:sp>
        <p:nvSpPr>
          <p:cNvPr id="14" name="Flowchart: Manual Input 5">
            <a:extLst>
              <a:ext uri="{FF2B5EF4-FFF2-40B4-BE49-F238E27FC236}">
                <a16:creationId xmlns:a16="http://schemas.microsoft.com/office/drawing/2014/main" id="{9EC0125F-AA3B-4C7D-928E-842E60CD63A7}"/>
              </a:ext>
            </a:extLst>
          </p:cNvPr>
          <p:cNvSpPr/>
          <p:nvPr/>
        </p:nvSpPr>
        <p:spPr>
          <a:xfrm rot="5400000">
            <a:off x="-444017" y="402442"/>
            <a:ext cx="6890949" cy="603669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75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753 h 10000"/>
              <a:gd name="connsiteX0" fmla="*/ 0 w 10000"/>
              <a:gd name="connsiteY0" fmla="*/ 375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259 w 10000"/>
              <a:gd name="connsiteY3" fmla="*/ 7531 h 10000"/>
              <a:gd name="connsiteX4" fmla="*/ 0 w 10000"/>
              <a:gd name="connsiteY4" fmla="*/ 3753 h 10000"/>
              <a:gd name="connsiteX0" fmla="*/ 36 w 10036"/>
              <a:gd name="connsiteY0" fmla="*/ 3753 h 10000"/>
              <a:gd name="connsiteX1" fmla="*/ 10036 w 10036"/>
              <a:gd name="connsiteY1" fmla="*/ 0 h 10000"/>
              <a:gd name="connsiteX2" fmla="*/ 10036 w 10036"/>
              <a:gd name="connsiteY2" fmla="*/ 10000 h 10000"/>
              <a:gd name="connsiteX3" fmla="*/ 23 w 10036"/>
              <a:gd name="connsiteY3" fmla="*/ 7991 h 10000"/>
              <a:gd name="connsiteX4" fmla="*/ 36 w 10036"/>
              <a:gd name="connsiteY4" fmla="*/ 3753 h 10000"/>
              <a:gd name="connsiteX0" fmla="*/ 36 w 10036"/>
              <a:gd name="connsiteY0" fmla="*/ 3753 h 7991"/>
              <a:gd name="connsiteX1" fmla="*/ 10036 w 10036"/>
              <a:gd name="connsiteY1" fmla="*/ 0 h 7991"/>
              <a:gd name="connsiteX2" fmla="*/ 9925 w 10036"/>
              <a:gd name="connsiteY2" fmla="*/ 7890 h 7991"/>
              <a:gd name="connsiteX3" fmla="*/ 23 w 10036"/>
              <a:gd name="connsiteY3" fmla="*/ 7991 h 7991"/>
              <a:gd name="connsiteX4" fmla="*/ 36 w 10036"/>
              <a:gd name="connsiteY4" fmla="*/ 3753 h 7991"/>
              <a:gd name="connsiteX0" fmla="*/ 36 w 10012"/>
              <a:gd name="connsiteY0" fmla="*/ 4697 h 10014"/>
              <a:gd name="connsiteX1" fmla="*/ 10000 w 10012"/>
              <a:gd name="connsiteY1" fmla="*/ 0 h 10014"/>
              <a:gd name="connsiteX2" fmla="*/ 10012 w 10012"/>
              <a:gd name="connsiteY2" fmla="*/ 10014 h 10014"/>
              <a:gd name="connsiteX3" fmla="*/ 23 w 10012"/>
              <a:gd name="connsiteY3" fmla="*/ 10000 h 10014"/>
              <a:gd name="connsiteX4" fmla="*/ 36 w 10012"/>
              <a:gd name="connsiteY4" fmla="*/ 4697 h 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0014">
                <a:moveTo>
                  <a:pt x="36" y="4697"/>
                </a:moveTo>
                <a:lnTo>
                  <a:pt x="10000" y="0"/>
                </a:lnTo>
                <a:lnTo>
                  <a:pt x="10012" y="10014"/>
                </a:lnTo>
                <a:lnTo>
                  <a:pt x="23" y="10000"/>
                </a:lnTo>
                <a:cubicBezTo>
                  <a:pt x="-63" y="8424"/>
                  <a:pt x="122" y="6272"/>
                  <a:pt x="36" y="4697"/>
                </a:cubicBezTo>
                <a:close/>
              </a:path>
            </a:pathLst>
          </a:custGeom>
          <a:solidFill>
            <a:srgbClr val="01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2882C5-FC63-4AB5-BBD2-3D3BB738EAD7}"/>
              </a:ext>
            </a:extLst>
          </p:cNvPr>
          <p:cNvSpPr txBox="1"/>
          <p:nvPr/>
        </p:nvSpPr>
        <p:spPr>
          <a:xfrm>
            <a:off x="1259632" y="2811292"/>
            <a:ext cx="2898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1" y="899314"/>
            <a:ext cx="2408479" cy="679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6181" y="6086766"/>
            <a:ext cx="10769599" cy="221673"/>
          </a:xfrm>
          <a:custGeom>
            <a:avLst/>
            <a:gdLst>
              <a:gd name="connsiteX0" fmla="*/ 0 w 12090400"/>
              <a:gd name="connsiteY0" fmla="*/ 0 h 212436"/>
              <a:gd name="connsiteX1" fmla="*/ 12090400 w 12090400"/>
              <a:gd name="connsiteY1" fmla="*/ 0 h 212436"/>
              <a:gd name="connsiteX2" fmla="*/ 12090400 w 12090400"/>
              <a:gd name="connsiteY2" fmla="*/ 212436 h 212436"/>
              <a:gd name="connsiteX3" fmla="*/ 0 w 12090400"/>
              <a:gd name="connsiteY3" fmla="*/ 212436 h 212436"/>
              <a:gd name="connsiteX4" fmla="*/ 0 w 12090400"/>
              <a:gd name="connsiteY4" fmla="*/ 0 h 212436"/>
              <a:gd name="connsiteX0" fmla="*/ 1385455 w 12090400"/>
              <a:gd name="connsiteY0" fmla="*/ 0 h 1376218"/>
              <a:gd name="connsiteX1" fmla="*/ 12090400 w 12090400"/>
              <a:gd name="connsiteY1" fmla="*/ 1163782 h 1376218"/>
              <a:gd name="connsiteX2" fmla="*/ 12090400 w 12090400"/>
              <a:gd name="connsiteY2" fmla="*/ 1376218 h 1376218"/>
              <a:gd name="connsiteX3" fmla="*/ 0 w 12090400"/>
              <a:gd name="connsiteY3" fmla="*/ 1376218 h 1376218"/>
              <a:gd name="connsiteX4" fmla="*/ 1385455 w 12090400"/>
              <a:gd name="connsiteY4" fmla="*/ 0 h 1376218"/>
              <a:gd name="connsiteX0" fmla="*/ 9237 w 12090400"/>
              <a:gd name="connsiteY0" fmla="*/ 221673 h 221673"/>
              <a:gd name="connsiteX1" fmla="*/ 12090400 w 12090400"/>
              <a:gd name="connsiteY1" fmla="*/ 0 h 221673"/>
              <a:gd name="connsiteX2" fmla="*/ 12090400 w 12090400"/>
              <a:gd name="connsiteY2" fmla="*/ 212436 h 221673"/>
              <a:gd name="connsiteX3" fmla="*/ 0 w 12090400"/>
              <a:gd name="connsiteY3" fmla="*/ 212436 h 221673"/>
              <a:gd name="connsiteX4" fmla="*/ 9237 w 12090400"/>
              <a:gd name="connsiteY4" fmla="*/ 221673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0400" h="221673">
                <a:moveTo>
                  <a:pt x="9237" y="221673"/>
                </a:moveTo>
                <a:lnTo>
                  <a:pt x="12090400" y="0"/>
                </a:lnTo>
                <a:lnTo>
                  <a:pt x="12090400" y="212436"/>
                </a:lnTo>
                <a:lnTo>
                  <a:pt x="0" y="212436"/>
                </a:lnTo>
                <a:lnTo>
                  <a:pt x="9237" y="2216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DC32F3-E5E1-47E3-B16A-4ABD58DFF642}"/>
              </a:ext>
            </a:extLst>
          </p:cNvPr>
          <p:cNvSpPr txBox="1">
            <a:spLocks/>
          </p:cNvSpPr>
          <p:nvPr/>
        </p:nvSpPr>
        <p:spPr>
          <a:xfrm>
            <a:off x="755576" y="4543437"/>
            <a:ext cx="4185243" cy="849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900"/>
              </a:spcAft>
            </a:pPr>
            <a:r>
              <a:rPr lang="en-ZA" sz="2000" dirty="0" smtClean="0">
                <a:solidFill>
                  <a:schemeClr val="bg1"/>
                </a:solidFill>
              </a:rPr>
              <a:t>stephaniem@elsenburg.com</a:t>
            </a:r>
          </a:p>
          <a:p>
            <a:pPr algn="ctr"/>
            <a:r>
              <a:rPr lang="en-ZA" sz="2000" dirty="0" smtClean="0">
                <a:solidFill>
                  <a:schemeClr val="bg1"/>
                </a:solidFill>
              </a:rPr>
              <a:t>www.greenagri.org.za</a:t>
            </a:r>
          </a:p>
          <a:p>
            <a:endParaRPr lang="en-Z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Overview of presentation</a:t>
            </a:r>
            <a:endParaRPr lang="en-ZA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Overview of </a:t>
            </a:r>
            <a:r>
              <a:rPr lang="en-US" sz="1800" dirty="0">
                <a:solidFill>
                  <a:prstClr val="black"/>
                </a:solidFill>
              </a:rPr>
              <a:t>observed </a:t>
            </a:r>
            <a:r>
              <a:rPr lang="en-US" sz="1800" dirty="0" smtClean="0">
                <a:solidFill>
                  <a:prstClr val="black"/>
                </a:solidFill>
              </a:rPr>
              <a:t>climate trends</a:t>
            </a:r>
            <a:r>
              <a:rPr lang="en-US" sz="1800" dirty="0">
                <a:solidFill>
                  <a:prstClr val="black"/>
                </a:solidFill>
              </a:rPr>
              <a:t>, </a:t>
            </a:r>
            <a:r>
              <a:rPr lang="en-US" sz="1800" dirty="0" smtClean="0">
                <a:solidFill>
                  <a:prstClr val="black"/>
                </a:solidFill>
              </a:rPr>
              <a:t>and future projections (2040-2060)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Risk and impacts on agriculture – focus on dryland crops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Response – renewed and deeper implementation of the </a:t>
            </a:r>
            <a:r>
              <a:rPr lang="en-US" sz="1800" dirty="0" err="1" smtClean="0">
                <a:solidFill>
                  <a:prstClr val="black"/>
                </a:solidFill>
              </a:rPr>
              <a:t>SmartAgri</a:t>
            </a:r>
            <a:r>
              <a:rPr lang="en-US" sz="1800" dirty="0" smtClean="0">
                <a:solidFill>
                  <a:prstClr val="black"/>
                </a:solidFill>
              </a:rPr>
              <a:t> Plan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5862C-4EDD-4B53-B105-69CC01C28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" y="3281989"/>
            <a:ext cx="9144000" cy="28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Observed global temperature trends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73ECE-F8EE-4F7A-8D4C-9CADA75AC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10" y="1052736"/>
            <a:ext cx="4492079" cy="24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551953"/>
            <a:ext cx="5930649" cy="3240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6088D0-2E25-4447-A30F-37B2825E2FF1}"/>
              </a:ext>
            </a:extLst>
          </p:cNvPr>
          <p:cNvSpPr txBox="1">
            <a:spLocks/>
          </p:cNvSpPr>
          <p:nvPr/>
        </p:nvSpPr>
        <p:spPr>
          <a:xfrm>
            <a:off x="5292080" y="1555364"/>
            <a:ext cx="2711236" cy="13695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/>
              <a:t>Gradual </a:t>
            </a:r>
            <a:r>
              <a:rPr lang="en-ZA" sz="1800" b="1" dirty="0" smtClean="0"/>
              <a:t>warming</a:t>
            </a:r>
          </a:p>
          <a:p>
            <a:pPr marL="0" indent="0" algn="ctr">
              <a:buNone/>
            </a:pPr>
            <a:r>
              <a:rPr lang="en-ZA" sz="1800" b="1" dirty="0" smtClean="0"/>
              <a:t>BUT</a:t>
            </a:r>
          </a:p>
          <a:p>
            <a:pPr marL="0" indent="0" algn="ctr">
              <a:buNone/>
            </a:pPr>
            <a:r>
              <a:rPr lang="en-ZA" sz="1800" b="1" dirty="0" smtClean="0"/>
              <a:t>Greater warming in some regions</a:t>
            </a:r>
            <a:endParaRPr lang="en-ZA" sz="1800" b="1" dirty="0"/>
          </a:p>
        </p:txBody>
      </p:sp>
    </p:spTree>
    <p:extLst>
      <p:ext uri="{BB962C8B-B14F-4D97-AF65-F5344CB8AC3E}">
        <p14:creationId xmlns:p14="http://schemas.microsoft.com/office/powerpoint/2010/main" val="39533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Greater warming in certain months/seasons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67849" y="980727"/>
            <a:ext cx="7720575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8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South Africa: Increasing annual </a:t>
            </a:r>
            <a:r>
              <a:rPr lang="en-ZA" dirty="0" err="1" smtClean="0"/>
              <a:t>avg</a:t>
            </a:r>
            <a:r>
              <a:rPr lang="en-ZA" dirty="0" smtClean="0"/>
              <a:t> temp (1931-2015)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69442-E7C9-4533-8101-CC6ABA296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975"/>
          <a:stretch/>
        </p:blipFill>
        <p:spPr>
          <a:xfrm>
            <a:off x="30456" y="980728"/>
            <a:ext cx="6534619" cy="583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E6B0AC-C6E4-413D-936B-C65CE27FD8C2}"/>
              </a:ext>
            </a:extLst>
          </p:cNvPr>
          <p:cNvSpPr txBox="1"/>
          <p:nvPr/>
        </p:nvSpPr>
        <p:spPr>
          <a:xfrm>
            <a:off x="6732240" y="1081767"/>
            <a:ext cx="22934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Annual average temperature across SA has increased by ca. 0.14°C per decade</a:t>
            </a:r>
          </a:p>
          <a:p>
            <a:endParaRPr lang="en-ZA" dirty="0"/>
          </a:p>
          <a:p>
            <a:r>
              <a:rPr lang="en-ZA" dirty="0"/>
              <a:t>The global rate of increase is ca. 0.10°C per </a:t>
            </a:r>
            <a:r>
              <a:rPr lang="en-ZA" dirty="0" smtClean="0"/>
              <a:t>decade</a:t>
            </a:r>
          </a:p>
          <a:p>
            <a:endParaRPr lang="en-ZA" dirty="0"/>
          </a:p>
          <a:p>
            <a:r>
              <a:rPr lang="en-ZA" b="1" dirty="0" smtClean="0"/>
              <a:t>Update 2021: 0.12°C per decade</a:t>
            </a:r>
            <a:endParaRPr lang="en-Z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2A8DC-96B9-4E3F-807E-53D241F2850B}"/>
              </a:ext>
            </a:extLst>
          </p:cNvPr>
          <p:cNvSpPr txBox="1"/>
          <p:nvPr/>
        </p:nvSpPr>
        <p:spPr>
          <a:xfrm>
            <a:off x="6752697" y="5752569"/>
            <a:ext cx="21552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/>
              <a:t>DEA: SA Third National Communication to the UNFCCC (2018)</a:t>
            </a:r>
          </a:p>
        </p:txBody>
      </p:sp>
    </p:spTree>
    <p:extLst>
      <p:ext uri="{BB962C8B-B14F-4D97-AF65-F5344CB8AC3E}">
        <p14:creationId xmlns:p14="http://schemas.microsoft.com/office/powerpoint/2010/main" val="417262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South Africa: Total annual rainfal</a:t>
            </a:r>
            <a:r>
              <a:rPr lang="en-ZA" dirty="0"/>
              <a:t>l</a:t>
            </a:r>
            <a:r>
              <a:rPr lang="en-ZA" dirty="0" smtClean="0"/>
              <a:t> (1921-2015)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E6B0AC-C6E4-413D-936B-C65CE27FD8C2}"/>
              </a:ext>
            </a:extLst>
          </p:cNvPr>
          <p:cNvSpPr txBox="1"/>
          <p:nvPr/>
        </p:nvSpPr>
        <p:spPr>
          <a:xfrm>
            <a:off x="6732240" y="1081767"/>
            <a:ext cx="22934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most seasons there is no large-scale spatial coherence in statistically significant trends.</a:t>
            </a:r>
          </a:p>
          <a:p>
            <a:endParaRPr lang="en-US" sz="1600" dirty="0"/>
          </a:p>
          <a:p>
            <a:r>
              <a:rPr lang="en-US" sz="1600" b="1" dirty="0"/>
              <a:t>Positive trends in annual rainfall totals over the southern interior </a:t>
            </a:r>
            <a:r>
              <a:rPr lang="en-US" sz="1600" dirty="0"/>
              <a:t>is reflected mostly in the summer rainfall trends, which is the main rainfall season for this region.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2A8DC-96B9-4E3F-807E-53D241F2850B}"/>
              </a:ext>
            </a:extLst>
          </p:cNvPr>
          <p:cNvSpPr txBox="1"/>
          <p:nvPr/>
        </p:nvSpPr>
        <p:spPr>
          <a:xfrm>
            <a:off x="6752697" y="5752569"/>
            <a:ext cx="21552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/>
              <a:t>DEA: SA Third National Communication to the UNFCCC (2018)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ACC971-22D7-46BA-9C70-C12CAAF5A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9"/>
          <a:stretch/>
        </p:blipFill>
        <p:spPr>
          <a:xfrm>
            <a:off x="90711" y="1008088"/>
            <a:ext cx="6497513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Western Cape climate shifts: 1960 - 2010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Climate Change and Risk Management - Canola Information Day 2021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464496"/>
          </a:xfrm>
        </p:spPr>
        <p:txBody>
          <a:bodyPr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Rising temperatures (&gt;1°C warming)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Higher max/min temperatures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More hot days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Mean annual rainfall: no overall trends (mostly)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Some stations show some trends in rainfall in some months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Reduction in rain days in Jan-April and August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Increase in rain days in Nov-Dec in the west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Possible shift toward later start of rainy season and a wetter late season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Climate trends analysis currently being updated</a:t>
            </a:r>
          </a:p>
          <a:p>
            <a:pPr lvl="1">
              <a:spcAft>
                <a:spcPts val="600"/>
              </a:spcAft>
            </a:pPr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5" val="n/h/r1zNZ+uLfX4pvKHBZZMsZqKpVmQp"/>
  <p:tag name="SMARTBOX_SB2" val="4EA1ZNr7a5lNBMyQCX9x/TKDuKOrxNs8"/>
  <p:tag name="THINKCELLPRESENTATIONDONOTDELETE" val="&lt;?xml version=&quot;1.0&quot; encoding=&quot;UTF-16&quot; standalone=&quot;yes&quot;?&gt;&#10;&lt;root reqver=&quot;17839&quot;&gt;&lt;version val=&quot;2107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2&quot;&gt;&lt;elem m_fUsage=&quot;2.71000000000000000000E+000&quot;&gt;&lt;m_ppcolschidx val=&quot;0&quot;/&gt;&lt;m_rgb r=&quot;0&quot; g=&quot;32&quot; b=&quot;9b&quot;/&gt;&lt;/elem&gt;&lt;elem m_fUsage=&quot;7.29000000000000090000E-001&quot;&gt;&lt;m_ppcolschidx val=&quot;0&quot;/&gt;&lt;m_rgb r=&quot;0&quot; g=&quot;96&quot; b=&quot;33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368"/>
  <p:tag name="SMARTBOX_SB1" val="/FevOTA7dAMuoboQz1VXSrpZu6xv2eQj82rSH5fe8/mWAekZa2UuvbKzR9LbktLlvMBalF09w8fSZqwJ0zQp9s0gfud8BEiFEyf6XD7jggKdKeiuCwhXuCH38nPV2kCPveiDeCno9oOTXxNjVvwfbBBYCTkikGE44bDK9gGiuJQ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heme/theme1.xml><?xml version="1.0" encoding="utf-8"?>
<a:theme xmlns:a="http://schemas.openxmlformats.org/drawingml/2006/main" name="WCG-Agriculture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WCG-Agriculture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WCG-Agriculture-New PPT Master-01112012</Template>
  <TotalTime>3480</TotalTime>
  <Words>2123</Words>
  <Application>Microsoft Office PowerPoint</Application>
  <PresentationFormat>On-screen Show (4:3)</PresentationFormat>
  <Paragraphs>216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Aharoni</vt:lpstr>
      <vt:lpstr>Arial</vt:lpstr>
      <vt:lpstr>Calibri</vt:lpstr>
      <vt:lpstr>Century Gothic</vt:lpstr>
      <vt:lpstr>Gotham</vt:lpstr>
      <vt:lpstr>Gotham Bold</vt:lpstr>
      <vt:lpstr>WCG-Agriculture-New PPT Master-01112012</vt:lpstr>
      <vt:lpstr>1_WCG-Agriculture-New PPT Master-01112012</vt:lpstr>
      <vt:lpstr>think-cell Slide</vt:lpstr>
      <vt:lpstr>PowerPoint Presentation</vt:lpstr>
      <vt:lpstr>PowerPoint Presentation</vt:lpstr>
      <vt:lpstr>Climate Change: a game changer?</vt:lpstr>
      <vt:lpstr>Overview of presentation</vt:lpstr>
      <vt:lpstr>Observed global temperature trends</vt:lpstr>
      <vt:lpstr>Greater warming in certain months/seasons</vt:lpstr>
      <vt:lpstr>South Africa: Increasing annual avg temp (1931-2015)</vt:lpstr>
      <vt:lpstr>South Africa: Total annual rainfall (1921-2015)</vt:lpstr>
      <vt:lpstr>Western Cape climate shifts: 1960 - 2010</vt:lpstr>
      <vt:lpstr>Climate disasters: the 2015-2018 drought</vt:lpstr>
      <vt:lpstr>Climate disasters are increasing</vt:lpstr>
      <vt:lpstr>Climate disasters are increasing: 1970 - 2018</vt:lpstr>
      <vt:lpstr>Human drivers of climate change</vt:lpstr>
      <vt:lpstr>Measured atmospheric CO2 concentration</vt:lpstr>
      <vt:lpstr>Model projections of future warming (target &lt;1.5°C)</vt:lpstr>
      <vt:lpstr>Where are we currently heading? – Climate Action Tracker</vt:lpstr>
      <vt:lpstr>Western Cape future climate – system changes</vt:lpstr>
      <vt:lpstr>Western Cape summary of climate projections: 2050</vt:lpstr>
      <vt:lpstr>Modelled Mean Annual Temperature (6 models)</vt:lpstr>
      <vt:lpstr>Modelled Tmax (January), Tmin (July) (6 models)</vt:lpstr>
      <vt:lpstr>Modelled Annual Rainfall (7 models)</vt:lpstr>
      <vt:lpstr>Modelled Annual Ref. Potential Evaporation (6 models)</vt:lpstr>
      <vt:lpstr>Modelled Rainfall Changes: 2050</vt:lpstr>
      <vt:lpstr>Modelled Changes in Maximum Temperature: 2050</vt:lpstr>
      <vt:lpstr>Additional number of hot days &gt; 32°C: 2050</vt:lpstr>
      <vt:lpstr>Severe weather events: increasing out to 2050</vt:lpstr>
      <vt:lpstr>PowerPoint Presentation</vt:lpstr>
      <vt:lpstr>Future potential: Dryland Crops and Livestock</vt:lpstr>
      <vt:lpstr>Future potential: Dryland Crops and Livestock</vt:lpstr>
      <vt:lpstr>Summary of knowledge on dryland crop impacts in SA</vt:lpstr>
      <vt:lpstr>What can farmers do to adapt?</vt:lpstr>
      <vt:lpstr>SmartAgri Plan (2014-2016) and Implementation</vt:lpstr>
      <vt:lpstr>Six Priority Projects</vt:lpstr>
      <vt:lpstr>SmartAgri Implementation, External Evaluation, Way Forward</vt:lpstr>
      <vt:lpstr>What next for SmartAgri?</vt:lpstr>
      <vt:lpstr>What next for SmartAgri?</vt:lpstr>
      <vt:lpstr>Significant events since 2016 – altered risk perceptions?</vt:lpstr>
      <vt:lpstr>Closing thoughts on changing risk profiles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Olivier, Buks</dc:creator>
  <cp:keywords>POTX</cp:keywords>
  <cp:lastModifiedBy>Midgley, Stephanie</cp:lastModifiedBy>
  <cp:revision>392</cp:revision>
  <dcterms:created xsi:type="dcterms:W3CDTF">2014-02-06T06:08:18Z</dcterms:created>
  <dcterms:modified xsi:type="dcterms:W3CDTF">2021-05-27T20:19:09Z</dcterms:modified>
  <cp:category>CI</cp:category>
</cp:coreProperties>
</file>